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84" r:id="rId3"/>
    <p:sldId id="317" r:id="rId4"/>
    <p:sldId id="259" r:id="rId5"/>
    <p:sldId id="323" r:id="rId6"/>
    <p:sldId id="324" r:id="rId7"/>
    <p:sldId id="325" r:id="rId8"/>
    <p:sldId id="326" r:id="rId9"/>
    <p:sldId id="327" r:id="rId10"/>
    <p:sldId id="291" r:id="rId11"/>
    <p:sldId id="286" r:id="rId12"/>
    <p:sldId id="295" r:id="rId13"/>
    <p:sldId id="322" r:id="rId14"/>
    <p:sldId id="258" r:id="rId15"/>
    <p:sldId id="296" r:id="rId16"/>
    <p:sldId id="297" r:id="rId17"/>
    <p:sldId id="298" r:id="rId18"/>
    <p:sldId id="299" r:id="rId19"/>
    <p:sldId id="303" r:id="rId20"/>
    <p:sldId id="301" r:id="rId21"/>
    <p:sldId id="302" r:id="rId22"/>
    <p:sldId id="300" r:id="rId23"/>
    <p:sldId id="304" r:id="rId24"/>
    <p:sldId id="305" r:id="rId25"/>
    <p:sldId id="306" r:id="rId26"/>
    <p:sldId id="268" r:id="rId27"/>
    <p:sldId id="307" r:id="rId28"/>
    <p:sldId id="309" r:id="rId29"/>
    <p:sldId id="313" r:id="rId30"/>
    <p:sldId id="314" r:id="rId31"/>
    <p:sldId id="263" r:id="rId32"/>
    <p:sldId id="318" r:id="rId33"/>
    <p:sldId id="319" r:id="rId34"/>
    <p:sldId id="320" r:id="rId35"/>
    <p:sldId id="321" r:id="rId36"/>
    <p:sldId id="279" r:id="rId37"/>
  </p:sldIdLst>
  <p:sldSz cx="9144000" cy="5143500" type="screen16x9"/>
  <p:notesSz cx="6858000" cy="9144000"/>
  <p:embeddedFontLst>
    <p:embeddedFont>
      <p:font typeface="Dosis Light" panose="020B0604020202020204" charset="0"/>
      <p:regular r:id="rId39"/>
      <p:bold r:id="rId40"/>
    </p:embeddedFont>
    <p:embeddedFont>
      <p:font typeface="Titillium Web" panose="020B0604020202020204" charset="0"/>
      <p:regular r:id="rId41"/>
      <p:bold r:id="rId42"/>
      <p:italic r:id="rId43"/>
      <p:boldItalic r:id="rId44"/>
    </p:embeddedFont>
    <p:embeddedFont>
      <p:font typeface="Titillium Web Light" panose="020B0604020202020204" charset="0"/>
      <p:regular r:id="rId45"/>
      <p:bold r:id="rId46"/>
      <p:italic r:id="rId47"/>
      <p:boldItalic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8BB16DB5-9187-4CC7-9788-F7C4A23734C5}">
  <a:tblStyle styleId="{8BB16DB5-9187-4CC7-9788-F7C4A23734C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46135" autoAdjust="0"/>
  </p:normalViewPr>
  <p:slideViewPr>
    <p:cSldViewPr snapToGrid="0">
      <p:cViewPr varScale="1">
        <p:scale>
          <a:sx n="52" d="100"/>
          <a:sy n="52" d="100"/>
        </p:scale>
        <p:origin x="23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Shape 38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Shape 38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67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s-ES" dirty="0"/>
              <a:t>Motivo: </a:t>
            </a:r>
          </a:p>
          <a:p>
            <a:pPr>
              <a:buNone/>
            </a:pPr>
            <a:r>
              <a:rPr lang="es-ES" dirty="0"/>
              <a:t>Complejidad: Torque2D, </a:t>
            </a:r>
            <a:r>
              <a:rPr lang="es-ES" dirty="0" err="1"/>
              <a:t>Unreal</a:t>
            </a:r>
            <a:r>
              <a:rPr lang="es-ES" dirty="0"/>
              <a:t> , </a:t>
            </a:r>
            <a:r>
              <a:rPr lang="es-ES" dirty="0" err="1"/>
              <a:t>Marmalade</a:t>
            </a:r>
            <a:r>
              <a:rPr lang="es-ES" dirty="0"/>
              <a:t>,</a:t>
            </a:r>
          </a:p>
          <a:p>
            <a:pPr>
              <a:buNone/>
            </a:pPr>
            <a:r>
              <a:rPr lang="es-ES" dirty="0"/>
              <a:t>Alto consumo de recursos: </a:t>
            </a:r>
            <a:r>
              <a:rPr lang="es-ES" dirty="0" err="1"/>
              <a:t>Unreal</a:t>
            </a:r>
            <a:r>
              <a:rPr lang="es-ES" dirty="0"/>
              <a:t>, Unity</a:t>
            </a:r>
          </a:p>
          <a:p>
            <a:pPr>
              <a:buNone/>
            </a:pPr>
            <a:r>
              <a:rPr lang="es-ES" dirty="0"/>
              <a:t>Necesidad de conocimientos de programación: Cocos2D, GODOT, </a:t>
            </a:r>
            <a:r>
              <a:rPr lang="es-ES" dirty="0" err="1"/>
              <a:t>Marmalade</a:t>
            </a:r>
            <a:r>
              <a:rPr lang="es-ES" dirty="0"/>
              <a:t>.</a:t>
            </a:r>
          </a:p>
          <a:p>
            <a:pPr>
              <a:buNone/>
            </a:pPr>
            <a:r>
              <a:rPr lang="es-ES" dirty="0"/>
              <a:t>Diferencia excesiva con el resto: GODOT Engine.</a:t>
            </a:r>
          </a:p>
          <a:p>
            <a:pPr>
              <a:buNone/>
            </a:pPr>
            <a:r>
              <a:rPr lang="es-ES" dirty="0"/>
              <a:t>Limitaciones: Eclipse Game Engine.</a:t>
            </a:r>
          </a:p>
          <a:p>
            <a:pPr>
              <a:buNone/>
            </a:pPr>
            <a:r>
              <a:rPr lang="es-ES" dirty="0"/>
              <a:t>Escasa documentación: </a:t>
            </a:r>
            <a:r>
              <a:rPr lang="es-ES" dirty="0" err="1"/>
              <a:t>Marmalade</a:t>
            </a:r>
            <a:r>
              <a:rPr lang="es-ES" dirty="0"/>
              <a:t>.</a:t>
            </a:r>
          </a:p>
          <a:p>
            <a:pPr>
              <a:buNone/>
            </a:pPr>
            <a:r>
              <a:rPr lang="es-ES" dirty="0"/>
              <a:t>Motivos de seguridad: </a:t>
            </a:r>
            <a:r>
              <a:rPr lang="es-ES" dirty="0" err="1"/>
              <a:t>Stencyl</a:t>
            </a:r>
            <a:endParaRPr lang="es-ES" dirty="0"/>
          </a:p>
          <a:p>
            <a:pPr>
              <a:buNone/>
            </a:pPr>
            <a:r>
              <a:rPr lang="es-ES" dirty="0"/>
              <a:t>Programa en desuso: Eclipse, Game Engine, </a:t>
            </a:r>
            <a:r>
              <a:rPr lang="es-ES" dirty="0" err="1"/>
              <a:t>Stencyl</a:t>
            </a:r>
            <a:r>
              <a:rPr lang="es-ES" dirty="0"/>
              <a:t>.</a:t>
            </a:r>
          </a:p>
          <a:p>
            <a:pPr>
              <a:buNone/>
            </a:pPr>
            <a:endParaRPr lang="es-ES" dirty="0"/>
          </a:p>
          <a:p>
            <a:pPr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2389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1270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507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CTF tienen unos buenos resultados profesionales. Durante el análisis se ha podido comprobar que existen juegos comerciales de éxito que han sido desarrollados con la herramienta. </a:t>
            </a:r>
            <a:b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Junto con Game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 el programa que mayores posibilidades de exportación tiene, lo que garantiza que los juegos creados puedan ser jugados en multitud de plataformas y sistemas.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14548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545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CTF tienen unos buenos resultados profesionales. Durante el análisis se ha podido comprobar que existen juegos comerciales de éxito que han sido desarrollados con la herramienta. </a:t>
            </a:r>
            <a:b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Junto con Game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 el programa que mayores posibilidades de exportación tiene, lo que garantiza que los juegos creados puedan ser jugados en multitud de plataformas y sistemas.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8869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26281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CTF tienen unos buenos resultados profesionales. Durante el análisis se ha podido comprobar que existen juegos comerciales de éxito que han sido desarrollados con la herramienta. </a:t>
            </a:r>
            <a:b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Junto con Game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 el programa que mayores posibilidades de exportación tiene, lo que garantiza que los juegos creados puedan ser jugados en multitud de plataformas y sistemas.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7438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 que comencé Ingeniería Multimedia noté una gran animadversión a los programas de creación de videojuegos como Game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RPG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2.  Yo que vengo de una carrera de letras no entendía este sentimiento de rechazo a este tipo de herramientas. </a:t>
            </a:r>
          </a:p>
          <a:p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 con mis estudios casi finalizados y dedicándome profesionalmente a la ingeniería quiero ver hasta que punto ese rechazo es comprensible En los últimos tiempos estas herramientas han avanzado mucho, pero ¿se pueden considerar ya una alternativa a la programación clásica de videojuegos?, ¿Puede un usuario sin experiencia en programación a través del uso de estas herramientas convertirse en un desarrollador de videojuegos?, ¿Existen casos de éxito en el mundo de los videojuegos con herramientas de este tipo?</a:t>
            </a:r>
          </a:p>
          <a:p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 la preparación del proyecto se ha visto que no existen apenas trabajos ni estudios acerca de las posibilidades de estas herramientas y las diferencias entre todas las opciones disponibles, por lo que parece que existen un vacío en el mundo académico que se pretende cubrir con este estudio.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7593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Shape 38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Shape 38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02027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CTF tienen unos buenos resultados profesionales. Durante el análisis se ha podido comprobar que existen juegos comerciales de éxito que han sido desarrollados con la herramienta. </a:t>
            </a:r>
            <a:b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Junto con Game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 el programa que mayores posibilidades de exportación tiene, lo que garantiza que los juegos creados puedan ser jugados en multitud de plataformas y sistemas.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6366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Shape 3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Shape 3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187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principales razones que explican esta diferencia de tiempo son las siguientes:</a:t>
            </a:r>
          </a:p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Maker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pensado para crear juegos de una forma rápida y eficaz, por lo que todo el entorno ayuda a esa velocidad de desarrollo. Mientras que el desarrollo en SFML parte de un programa en C++ de carácter generalista y no pensando en un principio para el desarrollo de juegos.</a:t>
            </a:r>
            <a:b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el juego en C++ y SFML se ha tenido que crear todo el bucle del juego y la gestión del tiempo para que funcione a la misma velocidad en todos los equipos. Por el contrario, en GM la gestión del bucle de juego y del tiempo ya está realizada y hay que implementarla. </a:t>
            </a:r>
            <a:b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sistema de eventos y acciones en GM ahorra mucho tiempo de desarrollo.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6443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 se ha podido comprobar GM ofrece un rendimiento mejor en memoria y unos tiempos de desarrollo mucho más cortos que el juego en la versión C++. Las ventajas principales del desarrollo de GM se encuentran en la velocidad de implementación y la buena gestión de recursos de la CPU y de memoria.  </a:t>
            </a:r>
          </a:p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recomienda el uso de GM para la creación de juegos a desarrolladores y usuarios que únicamente quieran crear juegos y no les importe aprender un programa y lenguaje de uso únicamente en un sistema. </a:t>
            </a:r>
          </a:p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Pese al mayor tiempo de implementación en SFML, es recomendable para usuarios que no quieran quedarse únicamente en desarrollar juegos, sino que quieran en un futuro crear otras aplicaciones y sistemas. Además, al tratarse de un programa en C++ se está aprendiendo un lenguaje de programación universal y que puede usarse en multitud de entornos y sistemas, incluso con en GM con un plugin.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85354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principal motivación de este proyecto es analizar y conocer los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SDK´s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permiten la creación de videojuegos sin tener conocimientos a priori de lenguaje hombre-máquina. 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vez conocidos los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SDK´s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este tipo se va a seleccionar uno de ellos en función de su importancia en el mercado, de los resultados y se va analizar todos sus aspectos y funcionalidades. 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Mediante el análisis en profundidad de las herramientas se pretende comprobar su viabilidad como plataformas para desarrollar grandes proyectos comerciales y/o profesionales. </a:t>
            </a: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tener una visión global de lo que este tipo de programas que la presente memoria intenta analizar se necesita comprar los resultados, consumo de recursos, tiempos, curvas de aprendizaje o dificultad de uso entre otros aspectos en proyectos realizados con este tipo de software y la programación más clásica de videojuegos usando motores de programación pura como podría ser SFML o OGRE 3D.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497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 parte importante del estudio será definir unos criterios que permitan encontrar la mejor herramienta de entre todas las que se encuentran disponibles. </a:t>
            </a:r>
          </a:p>
          <a:p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ello se deberá atender a todas las posibilidades, funciones y usos de los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ponderando cada uno de ellos en función de su importancia final.</a:t>
            </a:r>
          </a:p>
          <a:p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 criterios deberán buscar el equilibrio entre facilidad de uso y escalabilidad, ya que el programa resultante del análisis debe contar con ambos aspectos y ser, dentro de las posibilidades, útil para todo tipo de usuarios. </a:t>
            </a:r>
          </a:p>
          <a:p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 buscando un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en resumen pueda empezar a usarlo un usuario sin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concimientos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programación , avanzar y adquirir conocimientos hasta poder decirse profesionalmente al mundo de los videojuegos sin tener que abandonar dicho programa. </a:t>
            </a:r>
          </a:p>
          <a:p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pretende que el </a:t>
            </a:r>
            <a:r>
              <a:rPr lang="es-E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es-E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seleccionado puede ser elegido por un usuario novato, sin que su dificultad le frustre y le haga abandonar el aprendizaje y que pueda ir mejorando su experiencia y sus desarrollos hasta, si lo desea, crear proyectos profesionales sin tener que cambiar de herramienta. </a:t>
            </a:r>
          </a:p>
          <a:p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Requisitos e instalación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	-Requisitos de instalación.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	- Proceso de instalación</a:t>
            </a:r>
          </a:p>
          <a:p>
            <a:pPr lvl="0">
              <a:spcBef>
                <a:spcPts val="0"/>
              </a:spcBef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2058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Shape 3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Shape 3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Requisitos e instalación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	-Requisitos de instalación.</a:t>
            </a:r>
          </a:p>
          <a:p>
            <a:pPr lvl="0">
              <a:spcBef>
                <a:spcPts val="0"/>
              </a:spcBef>
              <a:buNone/>
            </a:pPr>
            <a:r>
              <a:rPr lang="es-ES" dirty="0"/>
              <a:t>	- Proceso de instalación</a:t>
            </a:r>
          </a:p>
          <a:p>
            <a:pPr lvl="0">
              <a:spcBef>
                <a:spcPts val="0"/>
              </a:spcBef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0748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275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8659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he comentado al principio quería implicar a los usuarios en el desarrollo del proyecto, lo he hecho a través de unas encuestas. </a:t>
            </a:r>
          </a:p>
          <a:p>
            <a:pPr lvl="1"/>
            <a:endParaRPr lang="es-ES" dirty="0"/>
          </a:p>
          <a:p>
            <a:r>
              <a:rPr lang="es-ES" dirty="0"/>
              <a:t>Además no ha sido utilizado porque si , sino que me ha sido conveniente para analizar dos criterios:</a:t>
            </a:r>
            <a:br>
              <a:rPr lang="es-ES" dirty="0"/>
            </a:br>
            <a:r>
              <a:rPr lang="es-ES" dirty="0"/>
              <a:t>	1-Valorar la </a:t>
            </a:r>
            <a:r>
              <a:rPr lang="es-ES" dirty="0" err="1"/>
              <a:t>interfez</a:t>
            </a:r>
            <a:r>
              <a:rPr lang="es-ES" dirty="0"/>
              <a:t>: Es un criterio muy </a:t>
            </a:r>
            <a:r>
              <a:rPr lang="es-ES" dirty="0" err="1"/>
              <a:t>subijetivo</a:t>
            </a:r>
            <a:r>
              <a:rPr lang="es-ES" dirty="0"/>
              <a:t> y por lo tanto es conveniente que valoren la interfaz y su usabilidad distintas personas y más en el caso de la muestra de mis encuestas que son profesionales </a:t>
            </a:r>
            <a:r>
              <a:rPr lang="es-ES" dirty="0" err="1"/>
              <a:t>didicados</a:t>
            </a:r>
            <a:r>
              <a:rPr lang="es-ES" dirty="0"/>
              <a:t> a la software y al diseño.</a:t>
            </a:r>
          </a:p>
          <a:p>
            <a:pPr lvl="2"/>
            <a:r>
              <a:rPr lang="es-ES" dirty="0"/>
              <a:t>2- El otro punto donde ha sido utilizada la encuesta , es el subcriterio instalación. Ya que ya no se limita a un solo equipo el </a:t>
            </a:r>
            <a:r>
              <a:rPr lang="es-ES" dirty="0" err="1"/>
              <a:t>mio</a:t>
            </a:r>
            <a:r>
              <a:rPr lang="es-ES" dirty="0"/>
              <a:t>, sino que se reproduce la instalación en multitud de equipos, sistemas y configuración lo que a la hora de medir tiempos y el proceso en si , resulta mucho más objetivo. </a:t>
            </a:r>
          </a:p>
        </p:txBody>
      </p:sp>
    </p:spTree>
    <p:extLst>
      <p:ext uri="{BB962C8B-B14F-4D97-AF65-F5344CB8AC3E}">
        <p14:creationId xmlns:p14="http://schemas.microsoft.com/office/powerpoint/2010/main" val="410868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B5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1pPr>
            <a:lvl2pPr lvl="1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2pPr>
            <a:lvl3pPr lvl="2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3pPr>
            <a:lvl4pPr lvl="3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4pPr>
            <a:lvl5pPr lvl="4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5pPr>
            <a:lvl6pPr lvl="5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6pPr>
            <a:lvl7pPr lvl="6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7pPr>
            <a:lvl8pPr lvl="7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8pPr>
            <a:lvl9pPr lvl="8">
              <a:spcBef>
                <a:spcPts val="0"/>
              </a:spcBef>
              <a:buClr>
                <a:srgbClr val="80BFB7"/>
              </a:buClr>
              <a:buSzPct val="100000"/>
              <a:defRPr sz="6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 rot="10800000">
            <a:off x="8705367" y="28697"/>
            <a:ext cx="410132" cy="5086302"/>
            <a:chOff x="836200" y="238125"/>
            <a:chExt cx="422425" cy="5238750"/>
          </a:xfrm>
        </p:grpSpPr>
        <p:sp>
          <p:nvSpPr>
            <p:cNvPr id="12" name="Shape 1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2" name="Shape 92"/>
          <p:cNvGrpSpPr/>
          <p:nvPr/>
        </p:nvGrpSpPr>
        <p:grpSpPr>
          <a:xfrm rot="10800000">
            <a:off x="6659535" y="28697"/>
            <a:ext cx="2309843" cy="5086302"/>
            <a:chOff x="986700" y="238125"/>
            <a:chExt cx="2379075" cy="5238750"/>
          </a:xfrm>
        </p:grpSpPr>
        <p:sp>
          <p:nvSpPr>
            <p:cNvPr id="93" name="Shape 9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12" name="Shape 212"/>
          <p:cNvGrpSpPr/>
          <p:nvPr/>
        </p:nvGrpSpPr>
        <p:grpSpPr>
          <a:xfrm rot="10800000">
            <a:off x="6367294" y="28697"/>
            <a:ext cx="2017554" cy="5086302"/>
            <a:chOff x="1588750" y="238125"/>
            <a:chExt cx="2078025" cy="5238750"/>
          </a:xfrm>
        </p:grpSpPr>
        <p:sp>
          <p:nvSpPr>
            <p:cNvPr id="213" name="Shape 21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2" name="Shape 22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" name="Shape 260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2" name="Shape 422"/>
          <p:cNvGrpSpPr/>
          <p:nvPr/>
        </p:nvGrpSpPr>
        <p:grpSpPr>
          <a:xfrm rot="10800000">
            <a:off x="6367294" y="28697"/>
            <a:ext cx="2309819" cy="5086302"/>
            <a:chOff x="1287725" y="238125"/>
            <a:chExt cx="2379050" cy="5238750"/>
          </a:xfrm>
        </p:grpSpPr>
        <p:sp>
          <p:nvSpPr>
            <p:cNvPr id="423" name="Shape 42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2" name="Shape 47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9" name="Shape 499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28" name="Shape 528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2689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0BFB7"/>
              </a:buClr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buClr>
                <a:srgbClr val="80BFB7"/>
              </a:buClr>
              <a:buSzPct val="100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9" name="Shape 529"/>
          <p:cNvGrpSpPr/>
          <p:nvPr/>
        </p:nvGrpSpPr>
        <p:grpSpPr>
          <a:xfrm rot="10800000">
            <a:off x="8705367" y="28697"/>
            <a:ext cx="410132" cy="5086302"/>
            <a:chOff x="836200" y="238125"/>
            <a:chExt cx="422425" cy="5238750"/>
          </a:xfrm>
        </p:grpSpPr>
        <p:sp>
          <p:nvSpPr>
            <p:cNvPr id="530" name="Shape 530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1" name="Shape 531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 rot="10800000">
            <a:off x="6659535" y="28697"/>
            <a:ext cx="2309843" cy="5086302"/>
            <a:chOff x="986700" y="238125"/>
            <a:chExt cx="2379075" cy="5238750"/>
          </a:xfrm>
        </p:grpSpPr>
        <p:sp>
          <p:nvSpPr>
            <p:cNvPr id="611" name="Shape 611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0" name="Shape 730"/>
          <p:cNvGrpSpPr/>
          <p:nvPr/>
        </p:nvGrpSpPr>
        <p:grpSpPr>
          <a:xfrm rot="10800000">
            <a:off x="6367294" y="28697"/>
            <a:ext cx="2017554" cy="5086302"/>
            <a:chOff x="1588750" y="238125"/>
            <a:chExt cx="2078025" cy="5238750"/>
          </a:xfrm>
        </p:grpSpPr>
        <p:sp>
          <p:nvSpPr>
            <p:cNvPr id="731" name="Shape 731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2" name="Shape 78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7" name="Shape 787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3" name="Shape 79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4" name="Shape 79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2" name="Shape 80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3" name="Shape 80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6" name="Shape 806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7" name="Shape 807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2" name="Shape 81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3" name="Shape 81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0" name="Shape 820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1" name="Shape 821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9" name="Shape 849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0" name="Shape 850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5" name="Shape 855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6" name="Shape 856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3" name="Shape 86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3" name="Shape 87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4" name="Shape 87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4" name="Shape 88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5" name="Shape 885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6" name="Shape 886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7" name="Shape 887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8" name="Shape 888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9" name="Shape 889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0" name="Shape 890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1" name="Shape 891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2" name="Shape 89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3" name="Shape 89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4" name="Shape 89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5" name="Shape 895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6" name="Shape 896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7" name="Shape 897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8" name="Shape 898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9" name="Shape 899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0" name="Shape 900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1" name="Shape 901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2" name="Shape 90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3" name="Shape 90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4" name="Shape 90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5" name="Shape 905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6" name="Shape 906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7" name="Shape 907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8" name="Shape 908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9" name="Shape 909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0" name="Shape 910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1" name="Shape 911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2" name="Shape 91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3" name="Shape 91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4" name="Shape 91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5" name="Shape 915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6" name="Shape 916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7" name="Shape 917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8" name="Shape 918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9" name="Shape 919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4" name="Shape 92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5" name="Shape 925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6" name="Shape 926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7" name="Shape 927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8" name="Shape 928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9" name="Shape 929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1" name="Shape 931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2" name="Shape 93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940" name="Shape 940"/>
          <p:cNvGrpSpPr/>
          <p:nvPr/>
        </p:nvGrpSpPr>
        <p:grpSpPr>
          <a:xfrm rot="10800000">
            <a:off x="6367294" y="28697"/>
            <a:ext cx="2309819" cy="5086302"/>
            <a:chOff x="1287725" y="238125"/>
            <a:chExt cx="2379050" cy="5238750"/>
          </a:xfrm>
        </p:grpSpPr>
        <p:sp>
          <p:nvSpPr>
            <p:cNvPr id="941" name="Shape 941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8" name="Shape 948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9" name="Shape 949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1" name="Shape 951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2" name="Shape 95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9" name="Shape 969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0" name="Shape 970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2" name="Shape 99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3" name="Shape 99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4" name="Shape 99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5" name="Shape 995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6" name="Shape 996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7" name="Shape 997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8" name="Shape 998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9" name="Shape 999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0" name="Shape 1000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1" name="Shape 1001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2" name="Shape 100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3" name="Shape 100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5" name="Shape 1005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6" name="Shape 1006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7" name="Shape 1007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8" name="Shape 1008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9" name="Shape 1009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0" name="Shape 1010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1" name="Shape 1011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2" name="Shape 101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3" name="Shape 101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4" name="Shape 101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5" name="Shape 1015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6" name="Shape 1016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9" name="Shape 1019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0" name="Shape 1020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3" name="Shape 102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4" name="Shape 102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5" name="Shape 1025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6" name="Shape 1026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7" name="Shape 1027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8" name="Shape 1028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0" name="Shape 1030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1" name="Shape 1031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2" name="Shape 103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3" name="Shape 103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4" name="Shape 103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5" name="Shape 1035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6" name="Shape 1036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7" name="Shape 1037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9" name="Shape 1039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0" name="Shape 1040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1" name="Shape 1041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2" name="Shape 104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3" name="Shape 104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Shape 156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5" name="Shape 1565"/>
          <p:cNvSpPr txBox="1">
            <a:spLocks noGrp="1"/>
          </p:cNvSpPr>
          <p:nvPr>
            <p:ph type="body" idx="1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1566" name="Shape 1566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567" name="Shape 156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8" name="Shape 156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9" name="Shape 156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0" name="Shape 157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1" name="Shape 157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2" name="Shape 1572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3" name="Shape 1573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4" name="Shape 1574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5" name="Shape 157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6" name="Shape 157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7" name="Shape 157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8" name="Shape 157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9" name="Shape 157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0" name="Shape 158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1" name="Shape 158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2" name="Shape 1582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3" name="Shape 1583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4" name="Shape 1584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5" name="Shape 158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6" name="Shape 158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7" name="Shape 158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8" name="Shape 158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9" name="Shape 158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0" name="Shape 159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1" name="Shape 159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2" name="Shape 1592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3" name="Shape 1593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4" name="Shape 1594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5" name="Shape 159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6" name="Shape 159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7" name="Shape 159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8" name="Shape 159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99" name="Shape 159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0" name="Shape 160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1" name="Shape 160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2" name="Shape 1602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3" name="Shape 1603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4" name="Shape 1604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5" name="Shape 160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6" name="Shape 160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7" name="Shape 160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8" name="Shape 160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9" name="Shape 160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0" name="Shape 16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1" name="Shape 16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2" name="Shape 1612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3" name="Shape 1613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4" name="Shape 1614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5" name="Shape 161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6" name="Shape 161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7" name="Shape 161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8" name="Shape 161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19" name="Shape 161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0" name="Shape 162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1" name="Shape 162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2" name="Shape 1622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3" name="Shape 1623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24" name="Shape 1624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625" name="Shape 162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6" name="Shape 162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7" name="Shape 162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8" name="Shape 162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9" name="Shape 162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0" name="Shape 163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1" name="Shape 163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2" name="Shape 1632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3" name="Shape 1633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4" name="Shape 1634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5" name="Shape 163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6" name="Shape 163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7" name="Shape 163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8" name="Shape 163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39" name="Shape 163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0" name="Shape 164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1" name="Shape 164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2" name="Shape 1642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3" name="Shape 1643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4" name="Shape 1644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5" name="Shape 164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6" name="Shape 164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7" name="Shape 164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8" name="Shape 164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9" name="Shape 164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0" name="Shape 165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1" name="Shape 165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2" name="Shape 1652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3" name="Shape 1653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4" name="Shape 1654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5" name="Shape 165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6" name="Shape 165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7" name="Shape 165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8" name="Shape 165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9" name="Shape 165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0" name="Shape 166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1" name="Shape 166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2" name="Shape 1662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3" name="Shape 1663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4" name="Shape 1664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5" name="Shape 166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6" name="Shape 166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7" name="Shape 166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8" name="Shape 166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9" name="Shape 166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1" name="Shape 167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2" name="Shape 1672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3" name="Shape 1673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4" name="Shape 1674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5" name="Shape 167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6" name="Shape 167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7" name="Shape 167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8" name="Shape 167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9" name="Shape 167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0" name="Shape 168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1" name="Shape 168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2" name="Shape 1682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3" name="Shape 1683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4" name="Shape 1684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5" name="Shape 168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6" name="Shape 168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87" name="Shape 1687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688" name="Shape 168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9" name="Shape 168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0" name="Shape 169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1" name="Shape 169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2" name="Shape 1692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3" name="Shape 1693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4" name="Shape 1694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5" name="Shape 169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6" name="Shape 169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7" name="Shape 169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8" name="Shape 169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9" name="Shape 169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0" name="Shape 170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1" name="Shape 170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2" name="Shape 1702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3" name="Shape 1703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4" name="Shape 1704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5" name="Shape 170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6" name="Shape 170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7" name="Shape 170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8" name="Shape 170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9" name="Shape 170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0" name="Shape 17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1" name="Shape 17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2" name="Shape 1712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3" name="Shape 1713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4" name="Shape 1714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5" name="Shape 171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6" name="Shape 171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7" name="Shape 171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8" name="Shape 171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19" name="Shape 171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0" name="Shape 172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1" name="Shape 172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2" name="Shape 1722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3" name="Shape 1723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4" name="Shape 1724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5" name="Shape 172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6" name="Shape 172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7" name="Shape 172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8" name="Shape 172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9" name="Shape 172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0" name="Shape 173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1" name="Shape 173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2" name="Shape 1732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3" name="Shape 1733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4" name="Shape 1734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5" name="Shape 173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6" name="Shape 173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7" name="Shape 173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8" name="Shape 173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9" name="Shape 173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0" name="Shape 174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1" name="Shape 174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2" name="Shape 1742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3" name="Shape 1743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4" name="Shape 1744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5" name="Shape 174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6" name="Shape 174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7" name="Shape 174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8" name="Shape 174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9" name="Shape 174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0" name="Shape 175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1" name="Shape 175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2" name="Shape 1752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3" name="Shape 1753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4" name="Shape 1754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5" name="Shape 175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6" name="Shape 175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7" name="Shape 175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8" name="Shape 175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9" name="Shape 175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0" name="Shape 176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1" name="Shape 176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2" name="Shape 1762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3" name="Shape 1763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4" name="Shape 1764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5" name="Shape 176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6" name="Shape 176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7" name="Shape 176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8" name="Shape 176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9" name="Shape 176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0" name="Shape 177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1" name="Shape 177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2" name="Shape 1772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3" name="Shape 1773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4" name="Shape 1774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5" name="Shape 177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6" name="Shape 177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7" name="Shape 177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8" name="Shape 177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79" name="Shape 177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0" name="Shape 178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1" name="Shape 178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2" name="Shape 1782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3" name="Shape 1783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4" name="Shape 1784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5" name="Shape 178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6" name="Shape 178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7" name="Shape 178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88" name="Shape 178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89" name="Shape 1789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1790" name="Shape 179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1" name="Shape 179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2" name="Shape 1792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3" name="Shape 1793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4" name="Shape 1794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5" name="Shape 179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6" name="Shape 179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7" name="Shape 179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8" name="Shape 179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9" name="Shape 179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0" name="Shape 180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1" name="Shape 180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2" name="Shape 1802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3" name="Shape 1803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4" name="Shape 1804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5" name="Shape 180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6" name="Shape 180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7" name="Shape 180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8" name="Shape 180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9" name="Shape 180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0" name="Shape 18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1" name="Shape 18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2" name="Shape 1812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3" name="Shape 1813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4" name="Shape 1814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5" name="Shape 181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6" name="Shape 181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7" name="Shape 181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8" name="Shape 181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9" name="Shape 181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0" name="Shape 182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1" name="Shape 182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2" name="Shape 1822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3" name="Shape 1823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4" name="Shape 1824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5" name="Shape 182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6" name="Shape 182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7" name="Shape 182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8" name="Shape 182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9" name="Shape 182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0" name="Shape 183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1" name="Shape 183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2" name="Shape 1832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3" name="Shape 1833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4" name="Shape 1834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5" name="Shape 183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6" name="Shape 183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7" name="Shape 183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8" name="Shape 183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9" name="Shape 183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grpSp>
        <p:nvGrpSpPr>
          <p:cNvPr id="1845" name="Shape 184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1846" name="Shape 184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7" name="Shape 184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8" name="Shape 184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9" name="Shape 184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0" name="Shape 185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1" name="Shape 185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2" name="Shape 185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3" name="Shape 185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4" name="Shape 185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5" name="Shape 185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6" name="Shape 185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7" name="Shape 185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8" name="Shape 185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9" name="Shape 185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0" name="Shape 186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1" name="Shape 186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2" name="Shape 186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3" name="Shape 186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4" name="Shape 186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5" name="Shape 186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6" name="Shape 186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7" name="Shape 186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8" name="Shape 186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69" name="Shape 186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0" name="Shape 187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1" name="Shape 187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2" name="Shape 187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3" name="Shape 187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4" name="Shape 187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5" name="Shape 187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6" name="Shape 187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7" name="Shape 187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8" name="Shape 187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79" name="Shape 187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0" name="Shape 188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1" name="Shape 188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2" name="Shape 188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3" name="Shape 188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4" name="Shape 188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5" name="Shape 188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6" name="Shape 188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7" name="Shape 188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8" name="Shape 188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89" name="Shape 188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0" name="Shape 189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1" name="Shape 189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2" name="Shape 189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3" name="Shape 189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4" name="Shape 189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5" name="Shape 189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6" name="Shape 189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7" name="Shape 189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8" name="Shape 189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99" name="Shape 189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0" name="Shape 190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1" name="Shape 190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2" name="Shape 190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03" name="Shape 190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1904" name="Shape 190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5" name="Shape 190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6" name="Shape 190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7" name="Shape 190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8" name="Shape 190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09" name="Shape 190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0" name="Shape 19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1" name="Shape 19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2" name="Shape 191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3" name="Shape 191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4" name="Shape 191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5" name="Shape 191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6" name="Shape 191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7" name="Shape 191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8" name="Shape 191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19" name="Shape 191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0" name="Shape 192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1" name="Shape 192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2" name="Shape 192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3" name="Shape 192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4" name="Shape 192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5" name="Shape 192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6" name="Shape 192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7" name="Shape 192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8" name="Shape 192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29" name="Shape 192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0" name="Shape 193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2" name="Shape 193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3" name="Shape 193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6" name="Shape 193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7" name="Shape 193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8" name="Shape 193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39" name="Shape 193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0" name="Shape 194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1" name="Shape 194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2" name="Shape 194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3" name="Shape 194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4" name="Shape 194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5" name="Shape 194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6" name="Shape 194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7" name="Shape 194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8" name="Shape 194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49" name="Shape 194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0" name="Shape 195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1" name="Shape 195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2" name="Shape 195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3" name="Shape 195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5" name="Shape 195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6" name="Shape 195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7" name="Shape 195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59" name="Shape 195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0" name="Shape 196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1" name="Shape 196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2" name="Shape 196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3" name="Shape 196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4" name="Shape 196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5" name="Shape 196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966" name="Shape 196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1967" name="Shape 196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8" name="Shape 196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69" name="Shape 196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0" name="Shape 197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1" name="Shape 197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2" name="Shape 197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3" name="Shape 197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4" name="Shape 197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5" name="Shape 197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6" name="Shape 197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7" name="Shape 197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8" name="Shape 197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79" name="Shape 197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0" name="Shape 198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1" name="Shape 198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2" name="Shape 198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3" name="Shape 198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4" name="Shape 198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5" name="Shape 198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6" name="Shape 198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7" name="Shape 198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8" name="Shape 198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89" name="Shape 198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0" name="Shape 199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1" name="Shape 199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2" name="Shape 199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3" name="Shape 199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4" name="Shape 199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5" name="Shape 199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6" name="Shape 199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7" name="Shape 199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8" name="Shape 199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99" name="Shape 199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0" name="Shape 200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1" name="Shape 200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2" name="Shape 200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3" name="Shape 200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4" name="Shape 200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5" name="Shape 200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6" name="Shape 200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7" name="Shape 200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8" name="Shape 200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09" name="Shape 200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0" name="Shape 20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1" name="Shape 20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2" name="Shape 201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3" name="Shape 201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4" name="Shape 201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5" name="Shape 201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6" name="Shape 201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7" name="Shape 201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8" name="Shape 201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19" name="Shape 201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0" name="Shape 202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1" name="Shape 202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2" name="Shape 202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3" name="Shape 202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4" name="Shape 202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5" name="Shape 202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6" name="Shape 202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7" name="Shape 202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8" name="Shape 202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29" name="Shape 202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0" name="Shape 203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1" name="Shape 203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2" name="Shape 203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3" name="Shape 203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4" name="Shape 203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5" name="Shape 203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6" name="Shape 203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7" name="Shape 203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8" name="Shape 203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39" name="Shape 203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0" name="Shape 204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1" name="Shape 204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2" name="Shape 204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3" name="Shape 204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4" name="Shape 204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5" name="Shape 204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6" name="Shape 204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7" name="Shape 204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8" name="Shape 204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49" name="Shape 204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0" name="Shape 205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1" name="Shape 205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2" name="Shape 205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3" name="Shape 205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4" name="Shape 205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5" name="Shape 205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6" name="Shape 205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7" name="Shape 205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8" name="Shape 205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59" name="Shape 205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0" name="Shape 206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1" name="Shape 206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2" name="Shape 206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3" name="Shape 206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4" name="Shape 206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5" name="Shape 206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6" name="Shape 206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67" name="Shape 206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068" name="Shape 206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069" name="Shape 206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0" name="Shape 207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1" name="Shape 207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2" name="Shape 207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3" name="Shape 207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4" name="Shape 207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5" name="Shape 207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6" name="Shape 207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7" name="Shape 207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8" name="Shape 207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79" name="Shape 207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0" name="Shape 208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1" name="Shape 208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2" name="Shape 208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3" name="Shape 208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4" name="Shape 208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5" name="Shape 208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6" name="Shape 208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7" name="Shape 208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8" name="Shape 208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89" name="Shape 208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0" name="Shape 209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1" name="Shape 209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2" name="Shape 209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3" name="Shape 209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4" name="Shape 209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5" name="Shape 209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6" name="Shape 209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7" name="Shape 209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8" name="Shape 209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99" name="Shape 209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0" name="Shape 210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1" name="Shape 210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2" name="Shape 210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3" name="Shape 210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4" name="Shape 210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5" name="Shape 210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6" name="Shape 210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7" name="Shape 210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8" name="Shape 210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09" name="Shape 210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0" name="Shape 21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1" name="Shape 21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2" name="Shape 211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3" name="Shape 211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4" name="Shape 211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5" name="Shape 211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6" name="Shape 211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7" name="Shape 211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18" name="Shape 211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Shape 240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402" name="Shape 2402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403" name="Shape 2403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4" name="Shape 2404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5" name="Shape 240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6" name="Shape 240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7" name="Shape 240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8" name="Shape 240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09" name="Shape 240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0" name="Shape 24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1" name="Shape 24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2" name="Shape 2412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3" name="Shape 2413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4" name="Shape 2414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5" name="Shape 241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6" name="Shape 241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7" name="Shape 241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8" name="Shape 241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19" name="Shape 241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0" name="Shape 242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1" name="Shape 242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2" name="Shape 2422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3" name="Shape 2423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4" name="Shape 2424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5" name="Shape 242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6" name="Shape 242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7" name="Shape 242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8" name="Shape 242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29" name="Shape 242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0" name="Shape 243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1" name="Shape 243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2" name="Shape 2432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3" name="Shape 2433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4" name="Shape 2434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5" name="Shape 243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6" name="Shape 243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7" name="Shape 243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8" name="Shape 243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39" name="Shape 243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0" name="Shape 244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1" name="Shape 244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2" name="Shape 2442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3" name="Shape 2443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4" name="Shape 2444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5" name="Shape 244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6" name="Shape 244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7" name="Shape 244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8" name="Shape 244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49" name="Shape 244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0" name="Shape 245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1" name="Shape 245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2" name="Shape 2452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3" name="Shape 2453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4" name="Shape 2454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5" name="Shape 245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6" name="Shape 245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7" name="Shape 245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8" name="Shape 245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59" name="Shape 245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60" name="Shape 2460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2461" name="Shape 246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2" name="Shape 2462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3" name="Shape 2463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4" name="Shape 2464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5" name="Shape 246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6" name="Shape 246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7" name="Shape 246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8" name="Shape 246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69" name="Shape 246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0" name="Shape 247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1" name="Shape 247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2" name="Shape 2472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3" name="Shape 2473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4" name="Shape 2474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5" name="Shape 247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6" name="Shape 247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7" name="Shape 247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8" name="Shape 247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79" name="Shape 247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0" name="Shape 248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1" name="Shape 248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2" name="Shape 2482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3" name="Shape 2483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4" name="Shape 2484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5" name="Shape 248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6" name="Shape 248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7" name="Shape 248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8" name="Shape 248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89" name="Shape 248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0" name="Shape 249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1" name="Shape 249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2" name="Shape 2492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3" name="Shape 2493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4" name="Shape 2494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5" name="Shape 249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6" name="Shape 249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7" name="Shape 249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8" name="Shape 249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99" name="Shape 249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0" name="Shape 250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1" name="Shape 250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2" name="Shape 2502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3" name="Shape 2503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4" name="Shape 2504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5" name="Shape 250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6" name="Shape 250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7" name="Shape 250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8" name="Shape 250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09" name="Shape 250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0" name="Shape 25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1" name="Shape 25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2" name="Shape 2512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3" name="Shape 2513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4" name="Shape 2514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5" name="Shape 251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6" name="Shape 251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7" name="Shape 251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8" name="Shape 251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19" name="Shape 251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0" name="Shape 252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1" name="Shape 252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2" name="Shape 2522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523" name="Shape 2523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2524" name="Shape 2524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5" name="Shape 252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6" name="Shape 252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7" name="Shape 252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8" name="Shape 252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0" name="Shape 253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1" name="Shape 253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2" name="Shape 2532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3" name="Shape 2533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4" name="Shape 2534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5" name="Shape 253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6" name="Shape 253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7" name="Shape 253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8" name="Shape 253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39" name="Shape 253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0" name="Shape 254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1" name="Shape 254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2" name="Shape 2542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3" name="Shape 2543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4" name="Shape 2544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5" name="Shape 254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6" name="Shape 254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7" name="Shape 254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8" name="Shape 254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49" name="Shape 254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0" name="Shape 255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1" name="Shape 255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2" name="Shape 2552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3" name="Shape 2553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4" name="Shape 2554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5" name="Shape 255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6" name="Shape 255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7" name="Shape 255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8" name="Shape 255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59" name="Shape 255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0" name="Shape 256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1" name="Shape 256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2" name="Shape 2562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3" name="Shape 2563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4" name="Shape 2564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5" name="Shape 256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6" name="Shape 256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7" name="Shape 256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8" name="Shape 256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69" name="Shape 256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0" name="Shape 257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1" name="Shape 257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2" name="Shape 2572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3" name="Shape 2573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4" name="Shape 2574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5" name="Shape 257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6" name="Shape 257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7" name="Shape 257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8" name="Shape 257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79" name="Shape 257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0" name="Shape 258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1" name="Shape 258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2" name="Shape 2582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3" name="Shape 2583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4" name="Shape 2584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5" name="Shape 258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6" name="Shape 258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7" name="Shape 258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8" name="Shape 258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89" name="Shape 258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0" name="Shape 259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1" name="Shape 259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2" name="Shape 2592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3" name="Shape 2593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4" name="Shape 2594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5" name="Shape 259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6" name="Shape 259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7" name="Shape 259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8" name="Shape 259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99" name="Shape 259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0" name="Shape 260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1" name="Shape 260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2" name="Shape 2602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3" name="Shape 2603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4" name="Shape 2604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5" name="Shape 260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6" name="Shape 260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7" name="Shape 260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8" name="Shape 260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09" name="Shape 260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0" name="Shape 26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1" name="Shape 26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2" name="Shape 2612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3" name="Shape 2613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4" name="Shape 2614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5" name="Shape 261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6" name="Shape 261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7" name="Shape 261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8" name="Shape 261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9" name="Shape 261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0" name="Shape 262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1" name="Shape 262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2" name="Shape 2622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3" name="Shape 2623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4" name="Shape 2624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625" name="Shape 2625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2626" name="Shape 262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7" name="Shape 262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8" name="Shape 262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9" name="Shape 262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0" name="Shape 263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1" name="Shape 263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2" name="Shape 2632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3" name="Shape 2633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4" name="Shape 2634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5" name="Shape 263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6" name="Shape 263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7" name="Shape 263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8" name="Shape 263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9" name="Shape 263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0" name="Shape 264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1" name="Shape 264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2" name="Shape 2642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3" name="Shape 2643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4" name="Shape 2644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5" name="Shape 264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6" name="Shape 264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7" name="Shape 264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8" name="Shape 264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9" name="Shape 264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0" name="Shape 265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1" name="Shape 265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2" name="Shape 2652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3" name="Shape 2653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4" name="Shape 2654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5" name="Shape 265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6" name="Shape 265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7" name="Shape 265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8" name="Shape 265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9" name="Shape 265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0" name="Shape 266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1" name="Shape 266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2" name="Shape 2662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3" name="Shape 2663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4" name="Shape 2664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5" name="Shape 266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6" name="Shape 266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7" name="Shape 266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8" name="Shape 266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9" name="Shape 266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0" name="Shape 267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1" name="Shape 267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2" name="Shape 2672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3" name="Shape 2673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4" name="Shape 2674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75" name="Shape 267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76" name="Shape 2676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5" name="Shape 2955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2956" name="Shape 295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7" name="Shape 295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8" name="Shape 295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9" name="Shape 295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0" name="Shape 296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1" name="Shape 296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2" name="Shape 2962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3" name="Shape 2963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4" name="Shape 2964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5" name="Shape 296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6" name="Shape 296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7" name="Shape 296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8" name="Shape 296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69" name="Shape 296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0" name="Shape 297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1" name="Shape 297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2" name="Shape 2972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3" name="Shape 2973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4" name="Shape 2974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5" name="Shape 297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6" name="Shape 297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7" name="Shape 297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8" name="Shape 297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9" name="Shape 297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0" name="Shape 298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1" name="Shape 298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2" name="Shape 2982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3" name="Shape 2983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4" name="Shape 2984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5" name="Shape 298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6" name="Shape 298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7" name="Shape 298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8" name="Shape 298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9" name="Shape 298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0" name="Shape 299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1" name="Shape 299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2" name="Shape 2992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3" name="Shape 2993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4" name="Shape 2994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5" name="Shape 299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6" name="Shape 299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7" name="Shape 299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8" name="Shape 299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9" name="Shape 299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0" name="Shape 300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1" name="Shape 300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2" name="Shape 3002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3" name="Shape 3003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4" name="Shape 3004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5" name="Shape 300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6" name="Shape 300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7" name="Shape 300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8" name="Shape 300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09" name="Shape 300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0" name="Shape 30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1" name="Shape 30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2" name="Shape 3012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13" name="Shape 3013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3014" name="Shape 3014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5" name="Shape 301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6" name="Shape 301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7" name="Shape 301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8" name="Shape 301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19" name="Shape 301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0" name="Shape 302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1" name="Shape 302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2" name="Shape 3022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3" name="Shape 3023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4" name="Shape 3024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5" name="Shape 302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6" name="Shape 302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7" name="Shape 302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8" name="Shape 302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29" name="Shape 302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0" name="Shape 303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1" name="Shape 303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2" name="Shape 3032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3" name="Shape 3033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4" name="Shape 3034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5" name="Shape 303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6" name="Shape 303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7" name="Shape 303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8" name="Shape 303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39" name="Shape 303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0" name="Shape 304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1" name="Shape 304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2" name="Shape 3042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3" name="Shape 3043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4" name="Shape 3044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5" name="Shape 304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6" name="Shape 304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7" name="Shape 304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8" name="Shape 304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49" name="Shape 304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0" name="Shape 305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1" name="Shape 305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2" name="Shape 3052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3" name="Shape 3053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4" name="Shape 3054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5" name="Shape 305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6" name="Shape 305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7" name="Shape 305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8" name="Shape 305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59" name="Shape 305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0" name="Shape 306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1" name="Shape 306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2" name="Shape 3062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3" name="Shape 3063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4" name="Shape 3064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5" name="Shape 306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6" name="Shape 306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7" name="Shape 306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8" name="Shape 306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69" name="Shape 306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0" name="Shape 307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1" name="Shape 307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2" name="Shape 3072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3" name="Shape 3073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4" name="Shape 3074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5" name="Shape 307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076" name="Shape 3076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3077" name="Shape 307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8" name="Shape 307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79" name="Shape 307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0" name="Shape 308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1" name="Shape 308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2" name="Shape 3082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3" name="Shape 3083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4" name="Shape 3084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5" name="Shape 308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6" name="Shape 308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7" name="Shape 308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8" name="Shape 308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89" name="Shape 308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0" name="Shape 309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1" name="Shape 309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2" name="Shape 3092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3" name="Shape 3093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4" name="Shape 3094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5" name="Shape 309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6" name="Shape 309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7" name="Shape 309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8" name="Shape 309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99" name="Shape 309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0" name="Shape 310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1" name="Shape 310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2" name="Shape 3102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3" name="Shape 3103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4" name="Shape 3104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5" name="Shape 310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6" name="Shape 310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7" name="Shape 310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8" name="Shape 310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09" name="Shape 310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0" name="Shape 31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1" name="Shape 31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2" name="Shape 3112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3" name="Shape 3113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4" name="Shape 3114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5" name="Shape 311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6" name="Shape 311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7" name="Shape 311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8" name="Shape 311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19" name="Shape 311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0" name="Shape 312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1" name="Shape 312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2" name="Shape 3122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3" name="Shape 3123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4" name="Shape 3124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5" name="Shape 312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6" name="Shape 312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7" name="Shape 312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8" name="Shape 312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29" name="Shape 312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0" name="Shape 313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1" name="Shape 313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2" name="Shape 3132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3" name="Shape 3133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4" name="Shape 3134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5" name="Shape 313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6" name="Shape 313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7" name="Shape 313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8" name="Shape 313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39" name="Shape 313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0" name="Shape 314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1" name="Shape 314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2" name="Shape 3142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3" name="Shape 3143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4" name="Shape 3144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5" name="Shape 314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6" name="Shape 314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7" name="Shape 314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8" name="Shape 314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9" name="Shape 314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0" name="Shape 315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1" name="Shape 315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2" name="Shape 3152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3" name="Shape 3153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4" name="Shape 3154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5" name="Shape 315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6" name="Shape 315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7" name="Shape 315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8" name="Shape 315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59" name="Shape 315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0" name="Shape 316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1" name="Shape 316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2" name="Shape 3162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3" name="Shape 3163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4" name="Shape 3164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5" name="Shape 316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6" name="Shape 316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7" name="Shape 316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8" name="Shape 316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69" name="Shape 316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0" name="Shape 317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1" name="Shape 317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2" name="Shape 3172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3" name="Shape 3173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4" name="Shape 3174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5" name="Shape 317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6" name="Shape 317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7" name="Shape 317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78" name="Shape 3178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3179" name="Shape 317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0" name="Shape 318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1" name="Shape 318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2" name="Shape 3182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3" name="Shape 3183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4" name="Shape 3184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5" name="Shape 318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6" name="Shape 318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7" name="Shape 318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8" name="Shape 318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9" name="Shape 318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0" name="Shape 319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1" name="Shape 319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2" name="Shape 3192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3" name="Shape 3193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4" name="Shape 3194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5" name="Shape 319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6" name="Shape 319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7" name="Shape 319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8" name="Shape 319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99" name="Shape 319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0" name="Shape 320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1" name="Shape 320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2" name="Shape 3202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3" name="Shape 3203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4" name="Shape 3204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5" name="Shape 320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6" name="Shape 320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7" name="Shape 320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8" name="Shape 320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09" name="Shape 320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0" name="Shape 32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1" name="Shape 32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2" name="Shape 3212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3" name="Shape 3213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4" name="Shape 3214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5" name="Shape 321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6" name="Shape 321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7" name="Shape 321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8" name="Shape 321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9" name="Shape 321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0" name="Shape 322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1" name="Shape 322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2" name="Shape 3222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3" name="Shape 3223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4" name="Shape 3224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5" name="Shape 322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6" name="Shape 322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7" name="Shape 322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8" name="Shape 322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29" name="Shape 3229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Shape 3231"/>
          <p:cNvGrpSpPr/>
          <p:nvPr/>
        </p:nvGrpSpPr>
        <p:grpSpPr>
          <a:xfrm rot="10800000">
            <a:off x="8851487" y="28706"/>
            <a:ext cx="264011" cy="5086302"/>
            <a:chOff x="5307800" y="238125"/>
            <a:chExt cx="271925" cy="5238750"/>
          </a:xfrm>
        </p:grpSpPr>
        <p:sp>
          <p:nvSpPr>
            <p:cNvPr id="3232" name="Shape 3232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3" name="Shape 3233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4" name="Shape 3234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5" name="Shape 323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6" name="Shape 323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7" name="Shape 323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8" name="Shape 323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9" name="Shape 323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0" name="Shape 324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1" name="Shape 324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2" name="Shape 3242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3" name="Shape 3243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4" name="Shape 3244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5" name="Shape 324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6" name="Shape 324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7" name="Shape 324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8" name="Shape 324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9" name="Shape 324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0" name="Shape 325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1" name="Shape 325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2" name="Shape 3252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3" name="Shape 3253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4" name="Shape 3254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5" name="Shape 325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6" name="Shape 325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7" name="Shape 325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8" name="Shape 325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9" name="Shape 325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0" name="Shape 326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1" name="Shape 326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2" name="Shape 3262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3" name="Shape 3263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4" name="Shape 3264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5" name="Shape 326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6" name="Shape 326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7" name="Shape 326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8" name="Shape 326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9" name="Shape 326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0" name="Shape 327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1" name="Shape 327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2" name="Shape 3272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3" name="Shape 3273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4" name="Shape 3274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5" name="Shape 327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6" name="Shape 327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7" name="Shape 327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8" name="Shape 327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9" name="Shape 327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0" name="Shape 328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1" name="Shape 328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2" name="Shape 3282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3" name="Shape 3283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4" name="Shape 3284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5" name="Shape 328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6" name="Shape 328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7" name="Shape 328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8" name="Shape 328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289" name="Shape 3289"/>
          <p:cNvGrpSpPr/>
          <p:nvPr/>
        </p:nvGrpSpPr>
        <p:grpSpPr>
          <a:xfrm rot="10800000">
            <a:off x="7828571" y="28706"/>
            <a:ext cx="1140783" cy="5086302"/>
            <a:chOff x="5458325" y="238125"/>
            <a:chExt cx="1174975" cy="5238750"/>
          </a:xfrm>
        </p:grpSpPr>
        <p:sp>
          <p:nvSpPr>
            <p:cNvPr id="3290" name="Shape 329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1" name="Shape 329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2" name="Shape 3292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3" name="Shape 3293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4" name="Shape 3294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5" name="Shape 329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6" name="Shape 329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7" name="Shape 329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8" name="Shape 329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9" name="Shape 329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0" name="Shape 330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1" name="Shape 330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2" name="Shape 3302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3" name="Shape 3303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4" name="Shape 3304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5" name="Shape 330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6" name="Shape 330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7" name="Shape 330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8" name="Shape 330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9" name="Shape 330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0" name="Shape 33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1" name="Shape 33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2" name="Shape 3312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3" name="Shape 3313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4" name="Shape 3314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5" name="Shape 331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6" name="Shape 331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7" name="Shape 331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8" name="Shape 331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9" name="Shape 331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0" name="Shape 332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1" name="Shape 332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2" name="Shape 3322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3" name="Shape 3323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4" name="Shape 3324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5" name="Shape 332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6" name="Shape 332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7" name="Shape 332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8" name="Shape 332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9" name="Shape 332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0" name="Shape 333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1" name="Shape 333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2" name="Shape 3332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3" name="Shape 3333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4" name="Shape 3334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5" name="Shape 333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6" name="Shape 333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7" name="Shape 333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8" name="Shape 333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9" name="Shape 333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0" name="Shape 334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1" name="Shape 334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2" name="Shape 3342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3" name="Shape 3343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4" name="Shape 3344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5" name="Shape 334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6" name="Shape 334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7" name="Shape 334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8" name="Shape 334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9" name="Shape 334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0" name="Shape 335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1" name="Shape 335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352" name="Shape 3352"/>
          <p:cNvGrpSpPr/>
          <p:nvPr/>
        </p:nvGrpSpPr>
        <p:grpSpPr>
          <a:xfrm rot="10800000">
            <a:off x="7682450" y="28706"/>
            <a:ext cx="994638" cy="4940181"/>
            <a:chOff x="5759350" y="388625"/>
            <a:chExt cx="1024450" cy="5088250"/>
          </a:xfrm>
        </p:grpSpPr>
        <p:sp>
          <p:nvSpPr>
            <p:cNvPr id="3353" name="Shape 3353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4" name="Shape 3354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5" name="Shape 335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6" name="Shape 335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7" name="Shape 335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8" name="Shape 335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9" name="Shape 335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0" name="Shape 336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1" name="Shape 336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2" name="Shape 3362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3" name="Shape 3363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4" name="Shape 3364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5" name="Shape 336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6" name="Shape 336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7" name="Shape 336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8" name="Shape 336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9" name="Shape 336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0" name="Shape 337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1" name="Shape 337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2" name="Shape 3372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3" name="Shape 3373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4" name="Shape 3374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5" name="Shape 337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6" name="Shape 337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7" name="Shape 337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8" name="Shape 337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9" name="Shape 337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0" name="Shape 338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1" name="Shape 338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2" name="Shape 3382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3" name="Shape 3383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4" name="Shape 3384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5" name="Shape 338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6" name="Shape 338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7" name="Shape 338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8" name="Shape 338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9" name="Shape 338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0" name="Shape 339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1" name="Shape 339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2" name="Shape 3392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3" name="Shape 3393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4" name="Shape 3394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5" name="Shape 339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6" name="Shape 339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7" name="Shape 339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8" name="Shape 339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9" name="Shape 339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0" name="Shape 340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1" name="Shape 340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2" name="Shape 3402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3" name="Shape 3403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4" name="Shape 3404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5" name="Shape 340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6" name="Shape 340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7" name="Shape 340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8" name="Shape 340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9" name="Shape 340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0" name="Shape 34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1" name="Shape 34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2" name="Shape 3412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3" name="Shape 3413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4" name="Shape 3414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5" name="Shape 341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6" name="Shape 341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7" name="Shape 341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8" name="Shape 341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9" name="Shape 341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0" name="Shape 342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1" name="Shape 342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2" name="Shape 3422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3" name="Shape 3423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4" name="Shape 3424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5" name="Shape 342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6" name="Shape 342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7" name="Shape 342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8" name="Shape 342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9" name="Shape 342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0" name="Shape 343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1" name="Shape 343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2" name="Shape 3432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3" name="Shape 3433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4" name="Shape 3434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5" name="Shape 343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6" name="Shape 343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7" name="Shape 343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8" name="Shape 343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9" name="Shape 343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0" name="Shape 344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1" name="Shape 344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2" name="Shape 3442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3" name="Shape 3443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4" name="Shape 3444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5" name="Shape 344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6" name="Shape 344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7" name="Shape 344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8" name="Shape 344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9" name="Shape 344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0" name="Shape 345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1" name="Shape 345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2" name="Shape 3452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3" name="Shape 3453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54" name="Shape 3454"/>
          <p:cNvGrpSpPr/>
          <p:nvPr/>
        </p:nvGrpSpPr>
        <p:grpSpPr>
          <a:xfrm rot="10800000">
            <a:off x="7682450" y="28706"/>
            <a:ext cx="1140783" cy="5086302"/>
            <a:chOff x="5608825" y="238125"/>
            <a:chExt cx="1174975" cy="5238750"/>
          </a:xfrm>
        </p:grpSpPr>
        <p:sp>
          <p:nvSpPr>
            <p:cNvPr id="3455" name="Shape 345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6" name="Shape 345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7" name="Shape 345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8" name="Shape 345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9" name="Shape 345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0" name="Shape 346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1" name="Shape 346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2" name="Shape 3462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3" name="Shape 3463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4" name="Shape 3464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5" name="Shape 346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6" name="Shape 346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7" name="Shape 346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8" name="Shape 346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9" name="Shape 346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0" name="Shape 347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1" name="Shape 347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2" name="Shape 3472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3" name="Shape 3473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4" name="Shape 3474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5" name="Shape 347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6" name="Shape 347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7" name="Shape 347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8" name="Shape 347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9" name="Shape 347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0" name="Shape 348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1" name="Shape 348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2" name="Shape 3482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3" name="Shape 3483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4" name="Shape 3484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5" name="Shape 348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6" name="Shape 348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7" name="Shape 348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8" name="Shape 348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9" name="Shape 348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0" name="Shape 349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1" name="Shape 349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2" name="Shape 3492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3" name="Shape 3493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4" name="Shape 3494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5" name="Shape 349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6" name="Shape 349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0" t="0" r="0" b="0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7" name="Shape 349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8" name="Shape 349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9" name="Shape 349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0" name="Shape 350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1" name="Shape 350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2" name="Shape 3502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0" t="0" r="0" b="0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3" name="Shape 3503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0" t="0" r="0" b="0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4" name="Shape 3504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0" t="0" r="0" b="0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05" name="Shape 3505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‹Nº›</a:t>
            </a:fld>
            <a:endParaRPr lang="en">
              <a:solidFill>
                <a:srgbClr val="80BFB7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buClr>
                <a:srgbClr val="0B87A1"/>
              </a:buClr>
              <a:buSzPct val="1000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8300" y="1733549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D3EBD5"/>
              </a:buClr>
              <a:buSzPct val="1000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>
              <a:spcBef>
                <a:spcPts val="48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>
              <a:spcBef>
                <a:spcPts val="360"/>
              </a:spcBef>
              <a:buClr>
                <a:srgbClr val="D3EBD5"/>
              </a:buClr>
              <a:buSzPct val="1000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rPr>
              <a:t>‹Nº›</a:t>
            </a:fld>
            <a:endParaRPr lang="en" sz="1200">
              <a:solidFill>
                <a:srgbClr val="0B87A1"/>
              </a:solidFill>
              <a:latin typeface="Dosis Light"/>
              <a:ea typeface="Dosis Light"/>
              <a:cs typeface="Dosis Light"/>
              <a:sym typeface="Dosi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Shape 3836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Análisis de herramie</a:t>
            </a:r>
            <a:r>
              <a:rPr lang="es-ES" dirty="0" err="1"/>
              <a:t>ntas</a:t>
            </a:r>
            <a:r>
              <a:rPr lang="es-ES" dirty="0"/>
              <a:t> de creación de videojuegos</a:t>
            </a:r>
            <a:endParaRPr lang="en" dirty="0"/>
          </a:p>
        </p:txBody>
      </p:sp>
    </p:spTree>
  </p:cSld>
  <p:clrMapOvr>
    <a:masterClrMapping/>
  </p:clrMapOvr>
  <p:transition advTm="10647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/>
              <a:t>Primera Selección</a:t>
            </a:r>
            <a:endParaRPr lang="en"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268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/>
              <a:t>Buscando candidatos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10132221"/>
      </p:ext>
    </p:extLst>
  </p:cSld>
  <p:clrMapOvr>
    <a:masterClrMapping/>
  </p:clrMapOvr>
  <p:transition advTm="14338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AF80C3-7024-423A-91D1-B08C790B4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Imagen 4" descr="Resultado de imagen de torque 2d logo">
            <a:extLst>
              <a:ext uri="{FF2B5EF4-FFF2-40B4-BE49-F238E27FC236}">
                <a16:creationId xmlns:a16="http://schemas.microsoft.com/office/drawing/2014/main" id="{A499EDDD-1FA5-40B5-A1F9-B600EF2048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1" y="530352"/>
            <a:ext cx="821123" cy="83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Resultado de imagen de unreal 4 logo">
            <a:extLst>
              <a:ext uri="{FF2B5EF4-FFF2-40B4-BE49-F238E27FC236}">
                <a16:creationId xmlns:a16="http://schemas.microsoft.com/office/drawing/2014/main" id="{1DFFC64F-1B22-445F-BF6A-3FA557E7676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041" y="2473748"/>
            <a:ext cx="1059180" cy="117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Resultado de imagen de cocos 2d logo">
            <a:extLst>
              <a:ext uri="{FF2B5EF4-FFF2-40B4-BE49-F238E27FC236}">
                <a16:creationId xmlns:a16="http://schemas.microsoft.com/office/drawing/2014/main" id="{2585C437-2839-46A5-9CF9-601E835D06E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30" y="227298"/>
            <a:ext cx="971550" cy="143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Resultado de imagen de godot engine">
            <a:extLst>
              <a:ext uri="{FF2B5EF4-FFF2-40B4-BE49-F238E27FC236}">
                <a16:creationId xmlns:a16="http://schemas.microsoft.com/office/drawing/2014/main" id="{F767439F-E57C-472F-BA6D-0B3D75CBF9A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68" y="228216"/>
            <a:ext cx="1439545" cy="143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Resultado de imagen de marmalade engine">
            <a:extLst>
              <a:ext uri="{FF2B5EF4-FFF2-40B4-BE49-F238E27FC236}">
                <a16:creationId xmlns:a16="http://schemas.microsoft.com/office/drawing/2014/main" id="{8B9137F6-ED0B-463E-83DC-D8C729FCA0A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71" y="3345249"/>
            <a:ext cx="1439545" cy="143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Resultado de imagen de unity 3d">
            <a:extLst>
              <a:ext uri="{FF2B5EF4-FFF2-40B4-BE49-F238E27FC236}">
                <a16:creationId xmlns:a16="http://schemas.microsoft.com/office/drawing/2014/main" id="{A27653F4-CD9D-4B70-B975-49B96E4DE2F7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840" y="3614989"/>
            <a:ext cx="2743200" cy="143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0A873F-F96E-464B-9D38-B488A055D5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18523" y="3614989"/>
            <a:ext cx="1190498" cy="11904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D4470F4-B41E-4634-B686-D424087763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411" y="524981"/>
            <a:ext cx="2127738" cy="553212"/>
          </a:xfrm>
          <a:prstGeom prst="rect">
            <a:avLst/>
          </a:prstGeom>
        </p:spPr>
      </p:pic>
      <p:pic>
        <p:nvPicPr>
          <p:cNvPr id="18" name="Imagen 17" descr="Resultado de imagen de Gdevelop">
            <a:extLst>
              <a:ext uri="{FF2B5EF4-FFF2-40B4-BE49-F238E27FC236}">
                <a16:creationId xmlns:a16="http://schemas.microsoft.com/office/drawing/2014/main" id="{A443DC68-74E5-4885-A321-4DEF5A3A132B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84" y="1966383"/>
            <a:ext cx="1799590" cy="50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 descr="Imagen que contiene servicio de mesa, imágenes prediseñadas, plato, vajilla&#10;&#10;Descripción generada con confianza alta">
            <a:extLst>
              <a:ext uri="{FF2B5EF4-FFF2-40B4-BE49-F238E27FC236}">
                <a16:creationId xmlns:a16="http://schemas.microsoft.com/office/drawing/2014/main" id="{740F4617-3997-49A1-BBDA-1B8BB8C6FF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8158" y="1554146"/>
            <a:ext cx="1960626" cy="620287"/>
          </a:xfrm>
          <a:prstGeom prst="rect">
            <a:avLst/>
          </a:prstGeom>
        </p:spPr>
      </p:pic>
      <p:pic>
        <p:nvPicPr>
          <p:cNvPr id="21" name="Imagen 20" descr="Imagen relacionada">
            <a:extLst>
              <a:ext uri="{FF2B5EF4-FFF2-40B4-BE49-F238E27FC236}">
                <a16:creationId xmlns:a16="http://schemas.microsoft.com/office/drawing/2014/main" id="{44F1612F-8252-41F1-8342-05B8089D40E2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52" y="2220065"/>
            <a:ext cx="1010221" cy="101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n 21" descr="The game maker logo.png">
            <a:extLst>
              <a:ext uri="{FF2B5EF4-FFF2-40B4-BE49-F238E27FC236}">
                <a16:creationId xmlns:a16="http://schemas.microsoft.com/office/drawing/2014/main" id="{CF44ADDC-DC8B-4182-B272-6BD7A7673283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08" y="2364789"/>
            <a:ext cx="980092" cy="980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8248924"/>
      </p:ext>
    </p:extLst>
  </p:cSld>
  <p:clrMapOvr>
    <a:masterClrMapping/>
  </p:clrMapOvr>
  <p:transition advTm="9695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AF80C3-7024-423A-91D1-B08C790B4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Imagen 4" descr="Resultado de imagen de torque 2d logo">
            <a:extLst>
              <a:ext uri="{FF2B5EF4-FFF2-40B4-BE49-F238E27FC236}">
                <a16:creationId xmlns:a16="http://schemas.microsoft.com/office/drawing/2014/main" id="{A499EDDD-1FA5-40B5-A1F9-B600EF2048F3}"/>
              </a:ext>
            </a:extLst>
          </p:cNvPr>
          <p:cNvPicPr/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1" y="530352"/>
            <a:ext cx="821123" cy="83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Resultado de imagen de unreal 4 logo">
            <a:extLst>
              <a:ext uri="{FF2B5EF4-FFF2-40B4-BE49-F238E27FC236}">
                <a16:creationId xmlns:a16="http://schemas.microsoft.com/office/drawing/2014/main" id="{1DFFC64F-1B22-445F-BF6A-3FA557E76765}"/>
              </a:ext>
            </a:extLst>
          </p:cNvPr>
          <p:cNvPicPr/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041" y="2473748"/>
            <a:ext cx="1059180" cy="117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Resultado de imagen de cocos 2d logo">
            <a:extLst>
              <a:ext uri="{FF2B5EF4-FFF2-40B4-BE49-F238E27FC236}">
                <a16:creationId xmlns:a16="http://schemas.microsoft.com/office/drawing/2014/main" id="{2585C437-2839-46A5-9CF9-601E835D06EA}"/>
              </a:ext>
            </a:extLst>
          </p:cNvPr>
          <p:cNvPicPr/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30" y="227298"/>
            <a:ext cx="971550" cy="143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Resultado de imagen de godot engine">
            <a:extLst>
              <a:ext uri="{FF2B5EF4-FFF2-40B4-BE49-F238E27FC236}">
                <a16:creationId xmlns:a16="http://schemas.microsoft.com/office/drawing/2014/main" id="{F767439F-E57C-472F-BA6D-0B3D75CBF9A6}"/>
              </a:ext>
            </a:extLst>
          </p:cNvPr>
          <p:cNvPicPr/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68" y="228216"/>
            <a:ext cx="1439545" cy="143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Resultado de imagen de marmalade engine">
            <a:extLst>
              <a:ext uri="{FF2B5EF4-FFF2-40B4-BE49-F238E27FC236}">
                <a16:creationId xmlns:a16="http://schemas.microsoft.com/office/drawing/2014/main" id="{8B9137F6-ED0B-463E-83DC-D8C729FCA0AA}"/>
              </a:ext>
            </a:extLst>
          </p:cNvPr>
          <p:cNvPicPr/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71" y="3345249"/>
            <a:ext cx="1439545" cy="143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Resultado de imagen de unity 3d">
            <a:extLst>
              <a:ext uri="{FF2B5EF4-FFF2-40B4-BE49-F238E27FC236}">
                <a16:creationId xmlns:a16="http://schemas.microsoft.com/office/drawing/2014/main" id="{A27653F4-CD9D-4B70-B975-49B96E4DE2F7}"/>
              </a:ext>
            </a:extLst>
          </p:cNvPr>
          <p:cNvPicPr/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730" y="1753975"/>
            <a:ext cx="2743200" cy="1439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0A873F-F96E-464B-9D38-B488A055D562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3618523" y="3614989"/>
            <a:ext cx="1190498" cy="11904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D4470F4-B41E-4634-B686-D4240877639E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699411" y="524981"/>
            <a:ext cx="2127738" cy="553212"/>
          </a:xfrm>
          <a:prstGeom prst="rect">
            <a:avLst/>
          </a:prstGeom>
        </p:spPr>
      </p:pic>
      <p:pic>
        <p:nvPicPr>
          <p:cNvPr id="18" name="Imagen 17" descr="Resultado de imagen de Gdevelop">
            <a:extLst>
              <a:ext uri="{FF2B5EF4-FFF2-40B4-BE49-F238E27FC236}">
                <a16:creationId xmlns:a16="http://schemas.microsoft.com/office/drawing/2014/main" id="{A443DC68-74E5-4885-A321-4DEF5A3A132B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84" y="1966383"/>
            <a:ext cx="1799590" cy="50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 descr="Imagen que contiene servicio de mesa, imágenes prediseñadas, plato, vajilla&#10;&#10;Descripción generada con confianza alta">
            <a:extLst>
              <a:ext uri="{FF2B5EF4-FFF2-40B4-BE49-F238E27FC236}">
                <a16:creationId xmlns:a16="http://schemas.microsoft.com/office/drawing/2014/main" id="{740F4617-3997-49A1-BBDA-1B8BB8C6FF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8158" y="1554146"/>
            <a:ext cx="1960626" cy="620287"/>
          </a:xfrm>
          <a:prstGeom prst="rect">
            <a:avLst/>
          </a:prstGeom>
        </p:spPr>
      </p:pic>
      <p:pic>
        <p:nvPicPr>
          <p:cNvPr id="21" name="Imagen 20" descr="Imagen relacionada">
            <a:extLst>
              <a:ext uri="{FF2B5EF4-FFF2-40B4-BE49-F238E27FC236}">
                <a16:creationId xmlns:a16="http://schemas.microsoft.com/office/drawing/2014/main" id="{44F1612F-8252-41F1-8342-05B8089D40E2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458" y="3705127"/>
            <a:ext cx="1010221" cy="101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n 21" descr="The game maker logo.png">
            <a:extLst>
              <a:ext uri="{FF2B5EF4-FFF2-40B4-BE49-F238E27FC236}">
                <a16:creationId xmlns:a16="http://schemas.microsoft.com/office/drawing/2014/main" id="{CF44ADDC-DC8B-4182-B272-6BD7A7673283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208" y="2364789"/>
            <a:ext cx="980092" cy="980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3228660"/>
      </p:ext>
    </p:extLst>
  </p:cSld>
  <p:clrMapOvr>
    <a:masterClrMapping/>
  </p:clrMapOvr>
  <p:transition advTm="4396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/>
              <a:t>Análisis de </a:t>
            </a:r>
            <a:r>
              <a:rPr lang="es-ES" dirty="0" err="1"/>
              <a:t>Frameworks</a:t>
            </a:r>
            <a:endParaRPr lang="en"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268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/>
              <a:t>Buscando candidatos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3818002"/>
      </p:ext>
    </p:extLst>
  </p:cSld>
  <p:clrMapOvr>
    <a:masterClrMapping/>
  </p:clrMapOvr>
  <p:transition advTm="9714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66607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Click </a:t>
            </a:r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Fusion</a:t>
            </a:r>
            <a:endParaRPr lang="en" dirty="0"/>
          </a:p>
        </p:txBody>
      </p:sp>
      <p:pic>
        <p:nvPicPr>
          <p:cNvPr id="3852" name="Shape 3852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B9EC6EC-946A-44D7-827C-C560A1999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3827" y="1530840"/>
            <a:ext cx="5012183" cy="2860176"/>
          </a:xfrm>
          <a:prstGeom prst="rect">
            <a:avLst/>
          </a:prstGeom>
        </p:spPr>
      </p:pic>
    </p:spTree>
  </p:cSld>
  <p:clrMapOvr>
    <a:masterClrMapping/>
  </p:clrMapOvr>
  <p:transition advTm="19051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42A35BC-C67E-449E-A16F-18B5894B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CTF: Aspectos Positivos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F7746-A15F-409D-A08F-C321BDBE9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Resultados Profesionales.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Posibilidades de Exportación.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E691B0-97EF-478E-8B78-2402A8ABAD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9930626"/>
      </p:ext>
    </p:extLst>
  </p:cSld>
  <p:clrMapOvr>
    <a:masterClrMapping/>
  </p:clrMapOvr>
  <p:transition advTm="4181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213C5-D721-459C-8F5C-62C02B17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CTF: Aspectos Negativo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E0D50E-8735-4F8C-95C5-6CFD6E606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documentación que ofrece es escasa, de mala calidad y con multitud de errores y fallos.</a:t>
            </a:r>
            <a:br>
              <a:rPr lang="es-ES" dirty="0"/>
            </a:br>
            <a:endParaRPr lang="es-ES" dirty="0"/>
          </a:p>
          <a:p>
            <a:r>
              <a:rPr lang="es-ES" dirty="0"/>
              <a:t>Los tutoriales oficiales, por su gran cantidad de errores no ofrecen las posibilidades de aprendizaje para el usuario que se podría esperar.</a:t>
            </a:r>
            <a:br>
              <a:rPr lang="es-ES" dirty="0"/>
            </a:b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E66079-3D1D-4C9E-A6C1-5EDEBA2041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386144"/>
      </p:ext>
    </p:extLst>
  </p:cSld>
  <p:clrMapOvr>
    <a:masterClrMapping/>
  </p:clrMapOvr>
  <p:transition advTm="42168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66607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/>
              <a:t>Gdevelop</a:t>
            </a:r>
            <a:endParaRPr lang="en" dirty="0"/>
          </a:p>
        </p:txBody>
      </p:sp>
      <p:pic>
        <p:nvPicPr>
          <p:cNvPr id="3852" name="Shape 3852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1C5F9C-DAB8-4402-B54F-0C7259A0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043" y="1709928"/>
            <a:ext cx="5353193" cy="25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9353"/>
      </p:ext>
    </p:extLst>
  </p:cSld>
  <p:clrMapOvr>
    <a:masterClrMapping/>
  </p:clrMapOvr>
  <p:transition advTm="28064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42A35BC-C67E-449E-A16F-18B5894B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Gdevelop</a:t>
            </a:r>
            <a:r>
              <a:rPr lang="es-ES" dirty="0"/>
              <a:t>: Aspectos Positivos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F7746-A15F-409D-A08F-C321BDBE9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Programa libre y de código abierto.</a:t>
            </a:r>
          </a:p>
          <a:p>
            <a:r>
              <a:rPr lang="es-ES" dirty="0"/>
              <a:t>La documentación disponible es extensa y bien realizada.</a:t>
            </a:r>
          </a:p>
          <a:p>
            <a:r>
              <a:rPr lang="es-ES" dirty="0"/>
              <a:t>No es necesario tener ningún tipo de conocimiento previo.</a:t>
            </a:r>
          </a:p>
          <a:p>
            <a:r>
              <a:rPr lang="es-ES" dirty="0"/>
              <a:t>Muy sencillo de usar.</a:t>
            </a:r>
          </a:p>
          <a:p>
            <a:r>
              <a:rPr lang="es-ES" dirty="0"/>
              <a:t>Los requisitos de funcionamiento muy bajos.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E691B0-97EF-478E-8B78-2402A8ABAD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4251705"/>
      </p:ext>
    </p:extLst>
  </p:cSld>
  <p:clrMapOvr>
    <a:masterClrMapping/>
  </p:clrMapOvr>
  <p:transition advTm="123503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213C5-D721-459C-8F5C-62C02B17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Gdevelop</a:t>
            </a:r>
            <a:r>
              <a:rPr lang="es-ES" dirty="0"/>
              <a:t>: Aspectos Negativo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E0D50E-8735-4F8C-95C5-6CFD6E606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posibilidades de escalabilidad son nulas.</a:t>
            </a:r>
            <a:br>
              <a:rPr lang="es-ES" dirty="0"/>
            </a:br>
            <a:endParaRPr lang="es-ES" dirty="0"/>
          </a:p>
          <a:p>
            <a:r>
              <a:rPr lang="es-ES" dirty="0"/>
              <a:t>No es una herramienta destinada a realizar grandes proyectos.</a:t>
            </a:r>
            <a:br>
              <a:rPr lang="es-ES" dirty="0"/>
            </a:b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E66079-3D1D-4C9E-A6C1-5EDEBA2041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5280433"/>
      </p:ext>
    </p:extLst>
  </p:cSld>
  <p:clrMapOvr>
    <a:masterClrMapping/>
  </p:clrMapOvr>
  <p:transition advTm="35499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5F1C9A4-E099-42C4-9F3F-93231B1CE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 que este trabajo?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395DB3F-A501-4000-852E-98DE8BB7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Reparo a las herramientas.</a:t>
            </a:r>
            <a:br>
              <a:rPr lang="es-ES" dirty="0"/>
            </a:br>
            <a:endParaRPr lang="es-ES" dirty="0"/>
          </a:p>
          <a:p>
            <a:r>
              <a:rPr lang="es-ES" dirty="0"/>
              <a:t>Poco estudiado.</a:t>
            </a:r>
            <a:br>
              <a:rPr lang="es-ES" dirty="0"/>
            </a:br>
            <a:endParaRPr lang="es-ES" dirty="0"/>
          </a:p>
          <a:p>
            <a:r>
              <a:rPr lang="es-ES" dirty="0"/>
              <a:t>Carácter generalista.</a:t>
            </a:r>
          </a:p>
        </p:txBody>
      </p:sp>
    </p:spTree>
    <p:extLst>
      <p:ext uri="{BB962C8B-B14F-4D97-AF65-F5344CB8AC3E}">
        <p14:creationId xmlns:p14="http://schemas.microsoft.com/office/powerpoint/2010/main" val="1753118038"/>
      </p:ext>
    </p:extLst>
  </p:cSld>
  <p:clrMapOvr>
    <a:masterClrMapping/>
  </p:clrMapOvr>
  <p:transition advTm="116592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66607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/>
              <a:t>Construct</a:t>
            </a:r>
            <a:r>
              <a:rPr lang="es-ES" dirty="0"/>
              <a:t> 2</a:t>
            </a:r>
            <a:endParaRPr lang="en" dirty="0"/>
          </a:p>
        </p:txBody>
      </p:sp>
      <p:pic>
        <p:nvPicPr>
          <p:cNvPr id="3852" name="Shape 3852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FFFD9D2-39D0-471C-AE96-D11A245E1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103" y="1704433"/>
            <a:ext cx="5351145" cy="27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30273"/>
      </p:ext>
    </p:extLst>
  </p:cSld>
  <p:clrMapOvr>
    <a:masterClrMapping/>
  </p:clrMapOvr>
  <p:transition advTm="17668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42A35BC-C67E-449E-A16F-18B5894B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Construct</a:t>
            </a:r>
            <a:r>
              <a:rPr lang="es-ES" dirty="0"/>
              <a:t> 2: Aspectos Positivos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F7746-A15F-409D-A08F-C321BDBE9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Tiene gran cantidad de recursos para el aprendizaje, para todo tipo de usuarios y niveles, lo que facilita el acercamiento al programa.</a:t>
            </a:r>
          </a:p>
          <a:p>
            <a:r>
              <a:rPr lang="es-ES" dirty="0"/>
              <a:t>Los tutoriales oficiales analizados son los más completos y correctos de todos los analizados.</a:t>
            </a:r>
          </a:p>
          <a:p>
            <a:r>
              <a:rPr lang="es-ES" dirty="0"/>
              <a:t>Programa muy escalable.</a:t>
            </a:r>
          </a:p>
          <a:p>
            <a:r>
              <a:rPr lang="es-ES" dirty="0"/>
              <a:t>Su modo gratuito sin prácticamente limitaciones.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E691B0-97EF-478E-8B78-2402A8ABAD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8735114"/>
      </p:ext>
    </p:extLst>
  </p:cSld>
  <p:clrMapOvr>
    <a:masterClrMapping/>
  </p:clrMapOvr>
  <p:transition advTm="81299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213C5-D721-459C-8F5C-62C02B17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Construct</a:t>
            </a:r>
            <a:r>
              <a:rPr lang="es-ES" dirty="0"/>
              <a:t> 2: Aspectos Negativo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E0D50E-8735-4F8C-95C5-6CFD6E606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requisitos de instalación son los más altos de todo el estudio.</a:t>
            </a:r>
          </a:p>
          <a:p>
            <a:r>
              <a:rPr lang="es-ES" dirty="0"/>
              <a:t>Su uso profesional es meramente anecdótico.</a:t>
            </a:r>
          </a:p>
          <a:p>
            <a:r>
              <a:rPr lang="es-ES" dirty="0"/>
              <a:t>Licencias caras.</a:t>
            </a:r>
          </a:p>
          <a:p>
            <a:r>
              <a:rPr lang="es-ES" dirty="0"/>
              <a:t>La nomenclatura del programa ésta basada en la lógica de programación</a:t>
            </a:r>
            <a:br>
              <a:rPr lang="es-ES" dirty="0"/>
            </a:b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E66079-3D1D-4C9E-A6C1-5EDEBA2041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2871877"/>
      </p:ext>
    </p:extLst>
  </p:cSld>
  <p:clrMapOvr>
    <a:masterClrMapping/>
  </p:clrMapOvr>
  <p:transition advTm="58588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666074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Game </a:t>
            </a:r>
            <a:r>
              <a:rPr lang="es-ES" dirty="0" err="1"/>
              <a:t>Maker</a:t>
            </a:r>
            <a:endParaRPr lang="en" dirty="0"/>
          </a:p>
        </p:txBody>
      </p:sp>
      <p:pic>
        <p:nvPicPr>
          <p:cNvPr id="3852" name="Shape 3852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Shape 3853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9EA347-A9BF-4EEB-8E11-544543381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008" y="1645920"/>
            <a:ext cx="5830900" cy="257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22545"/>
      </p:ext>
    </p:extLst>
  </p:cSld>
  <p:clrMapOvr>
    <a:masterClrMapping/>
  </p:clrMapOvr>
  <p:transition advTm="15793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42A35BC-C67E-449E-A16F-18B5894B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Game </a:t>
            </a:r>
            <a:r>
              <a:rPr lang="es-ES" dirty="0" err="1"/>
              <a:t>Maker</a:t>
            </a:r>
            <a:r>
              <a:rPr lang="es-ES" dirty="0"/>
              <a:t>: Aspectos Positivos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A2F7746-A15F-409D-A08F-C321BDBE9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Dispone de muchos tutoriales y proyectos ejemplo </a:t>
            </a:r>
          </a:p>
          <a:p>
            <a:r>
              <a:rPr lang="es-ES" dirty="0"/>
              <a:t>Las posibilidades de exportación.</a:t>
            </a:r>
          </a:p>
          <a:p>
            <a:r>
              <a:rPr lang="es-ES" dirty="0"/>
              <a:t>Funcionamiento </a:t>
            </a:r>
            <a:r>
              <a:rPr lang="es-ES" dirty="0" err="1"/>
              <a:t>hñbrido</a:t>
            </a:r>
            <a:r>
              <a:rPr lang="es-ES" dirty="0"/>
              <a:t>.</a:t>
            </a:r>
          </a:p>
          <a:p>
            <a:r>
              <a:rPr lang="es-ES" dirty="0"/>
              <a:t>Escalabilidad gracias al GML. </a:t>
            </a:r>
          </a:p>
          <a:p>
            <a:r>
              <a:rPr lang="es-ES" dirty="0"/>
              <a:t>Multitud de juegos comerciales y casos de éxito.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DE691B0-97EF-478E-8B78-2402A8ABAD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5128418"/>
      </p:ext>
    </p:extLst>
  </p:cSld>
  <p:clrMapOvr>
    <a:masterClrMapping/>
  </p:clrMapOvr>
  <p:transition advTm="120586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213C5-D721-459C-8F5C-62C02B17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Game </a:t>
            </a:r>
            <a:r>
              <a:rPr lang="es-ES" dirty="0" err="1"/>
              <a:t>Maker</a:t>
            </a:r>
            <a:r>
              <a:rPr lang="es-ES" dirty="0"/>
              <a:t>: Aspectos Negativo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E0D50E-8735-4F8C-95C5-6CFD6E606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Precio de los módulos de exportación.</a:t>
            </a:r>
          </a:p>
          <a:p>
            <a:endParaRPr lang="es-ES" dirty="0"/>
          </a:p>
          <a:p>
            <a:r>
              <a:rPr lang="es-ES" dirty="0"/>
              <a:t>Su modo gratuito tiene demasiadas limitaciones .</a:t>
            </a:r>
          </a:p>
          <a:p>
            <a:endParaRPr lang="es-ES" dirty="0"/>
          </a:p>
          <a:p>
            <a:r>
              <a:rPr lang="es-ES" dirty="0"/>
              <a:t>Migración por GM2.</a:t>
            </a:r>
            <a:br>
              <a:rPr lang="es-ES" dirty="0"/>
            </a:b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E66079-3D1D-4C9E-A6C1-5EDEBA2041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828714"/>
      </p:ext>
    </p:extLst>
  </p:cSld>
  <p:clrMapOvr>
    <a:masterClrMapping/>
  </p:clrMapOvr>
  <p:transition advTm="66191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Shape 3937"/>
          <p:cNvSpPr txBox="1">
            <a:spLocks noGrp="1"/>
          </p:cNvSpPr>
          <p:nvPr>
            <p:ph type="title"/>
          </p:nvPr>
        </p:nvSpPr>
        <p:spPr>
          <a:xfrm>
            <a:off x="718300" y="455911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/>
              <a:t>Resultados del análisis</a:t>
            </a:r>
            <a:endParaRPr lang="en" dirty="0"/>
          </a:p>
        </p:txBody>
      </p:sp>
      <p:sp>
        <p:nvSpPr>
          <p:cNvPr id="3939" name="Shape 3939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B6503E6-8687-4F66-BD7A-F4D75D7A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" y="1313311"/>
            <a:ext cx="6858000" cy="3467100"/>
          </a:xfrm>
          <a:prstGeom prst="rect">
            <a:avLst/>
          </a:prstGeom>
        </p:spPr>
      </p:pic>
    </p:spTree>
  </p:cSld>
  <p:clrMapOvr>
    <a:masterClrMapping/>
  </p:clrMapOvr>
  <p:transition advTm="37307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/>
              <a:t>Programación clásica vs </a:t>
            </a:r>
            <a:r>
              <a:rPr lang="es-ES" dirty="0" err="1"/>
              <a:t>Framwork</a:t>
            </a:r>
            <a:r>
              <a:rPr lang="es-ES" dirty="0"/>
              <a:t> de creación</a:t>
            </a:r>
            <a:endParaRPr lang="en"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268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/>
              <a:t>Buscando candidatos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96777419"/>
      </p:ext>
    </p:extLst>
  </p:cSld>
  <p:clrMapOvr>
    <a:masterClrMapping/>
  </p:clrMapOvr>
  <p:transition advTm="19296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0D8509E-7E22-4C55-A89A-BFFD2AD3B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SFML vs Game </a:t>
            </a:r>
            <a:r>
              <a:rPr lang="es-ES" dirty="0" err="1"/>
              <a:t>Maker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B40E2D-BC26-45B6-AA3D-C178F1D2C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Creación mismo juego Clon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Invaders</a:t>
            </a:r>
            <a:r>
              <a:rPr lang="es-ES" dirty="0"/>
              <a:t>.</a:t>
            </a:r>
            <a:br>
              <a:rPr lang="es-ES" dirty="0"/>
            </a:br>
            <a:endParaRPr lang="es-ES" dirty="0"/>
          </a:p>
          <a:p>
            <a:r>
              <a:rPr lang="es-ES" dirty="0"/>
              <a:t>Mismos Sprites.</a:t>
            </a:r>
          </a:p>
          <a:p>
            <a:endParaRPr lang="es-ES" dirty="0"/>
          </a:p>
          <a:p>
            <a:r>
              <a:rPr lang="es-ES" dirty="0"/>
              <a:t>Comparación de tiempos y esfuerzos.</a:t>
            </a:r>
            <a:br>
              <a:rPr lang="es-ES" dirty="0"/>
            </a:b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6741415"/>
      </p:ext>
    </p:extLst>
  </p:cSld>
  <p:clrMapOvr>
    <a:masterClrMapping/>
  </p:clrMapOvr>
  <p:transition advTm="31507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64DCD2C-0EA4-4E9C-B5EE-9DBA51B4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FBCC851-F337-4295-9249-330FCA41D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Imagen 6" descr="C:\Users\osb\AppData\Local\Microsoft\Windows\INetCache\Content.Word\space_invasors_sfml.png">
            <a:extLst>
              <a:ext uri="{FF2B5EF4-FFF2-40B4-BE49-F238E27FC236}">
                <a16:creationId xmlns:a16="http://schemas.microsoft.com/office/drawing/2014/main" id="{117B02FC-484D-426E-A0B1-F62D8F6AF83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81" y="1810512"/>
            <a:ext cx="3554866" cy="246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C:\Users\osb\AppData\Local\Microsoft\Windows\INetCache\Content.Word\space_invasors_game_maker.png">
            <a:extLst>
              <a:ext uri="{FF2B5EF4-FFF2-40B4-BE49-F238E27FC236}">
                <a16:creationId xmlns:a16="http://schemas.microsoft.com/office/drawing/2014/main" id="{3D3C7D6B-CF91-4A18-A0E7-69C1A22A5A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91" y="1810512"/>
            <a:ext cx="3590866" cy="2467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187884"/>
      </p:ext>
    </p:extLst>
  </p:cSld>
  <p:clrMapOvr>
    <a:masterClrMapping/>
  </p:clrMapOvr>
  <p:transition advTm="36974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43D5B-7849-40CD-91B0-BEA72E1B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del proyecto/Preguntas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1581B9-1921-46DA-893D-ACE037F83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Conocer los principales </a:t>
            </a:r>
            <a:r>
              <a:rPr lang="es-ES" dirty="0" err="1"/>
              <a:t>frameworks</a:t>
            </a:r>
            <a:r>
              <a:rPr lang="es-ES" dirty="0"/>
              <a:t> de creación de videojuegos y </a:t>
            </a:r>
            <a:r>
              <a:rPr lang="es-ES" dirty="0" err="1"/>
              <a:t>análizarlos</a:t>
            </a:r>
            <a:r>
              <a:rPr lang="es-ES" dirty="0"/>
              <a:t>.</a:t>
            </a:r>
            <a:br>
              <a:rPr lang="es-ES" dirty="0"/>
            </a:br>
            <a:endParaRPr lang="es-ES" dirty="0"/>
          </a:p>
          <a:p>
            <a:r>
              <a:rPr lang="es-ES" dirty="0"/>
              <a:t>Viabilidad de grandes proyectos.</a:t>
            </a:r>
            <a:br>
              <a:rPr lang="es-ES" dirty="0"/>
            </a:br>
            <a:endParaRPr lang="es-ES" dirty="0"/>
          </a:p>
          <a:p>
            <a:r>
              <a:rPr lang="es-ES" dirty="0"/>
              <a:t>Aprendizaje del funcionamiento. </a:t>
            </a:r>
            <a:br>
              <a:rPr lang="es-ES" dirty="0"/>
            </a:br>
            <a:endParaRPr lang="es-ES" dirty="0"/>
          </a:p>
          <a:p>
            <a:r>
              <a:rPr lang="es-ES" dirty="0"/>
              <a:t>Comparación con programación clásica.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A19AB9-582E-49B0-8A4F-B32312D7E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7164693"/>
      </p:ext>
    </p:extLst>
  </p:cSld>
  <p:clrMapOvr>
    <a:masterClrMapping/>
  </p:clrMapOvr>
  <p:transition advTm="67004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00E8467-6001-44C3-A1EA-D4BA55DF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FBA9AB6-D62E-4661-9D3E-F87F339FD2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BA023ECE-BEC6-4748-A080-FC5FC5D82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307252"/>
              </p:ext>
            </p:extLst>
          </p:nvPr>
        </p:nvGraphicFramePr>
        <p:xfrm>
          <a:off x="880336" y="1944246"/>
          <a:ext cx="6700040" cy="1289870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1958377">
                  <a:extLst>
                    <a:ext uri="{9D8B030D-6E8A-4147-A177-3AD203B41FA5}">
                      <a16:colId xmlns:a16="http://schemas.microsoft.com/office/drawing/2014/main" val="3465185577"/>
                    </a:ext>
                  </a:extLst>
                </a:gridCol>
                <a:gridCol w="1533592">
                  <a:extLst>
                    <a:ext uri="{9D8B030D-6E8A-4147-A177-3AD203B41FA5}">
                      <a16:colId xmlns:a16="http://schemas.microsoft.com/office/drawing/2014/main" val="104017268"/>
                    </a:ext>
                  </a:extLst>
                </a:gridCol>
                <a:gridCol w="1297599">
                  <a:extLst>
                    <a:ext uri="{9D8B030D-6E8A-4147-A177-3AD203B41FA5}">
                      <a16:colId xmlns:a16="http://schemas.microsoft.com/office/drawing/2014/main" val="3712714036"/>
                    </a:ext>
                  </a:extLst>
                </a:gridCol>
                <a:gridCol w="955236">
                  <a:extLst>
                    <a:ext uri="{9D8B030D-6E8A-4147-A177-3AD203B41FA5}">
                      <a16:colId xmlns:a16="http://schemas.microsoft.com/office/drawing/2014/main" val="1968017499"/>
                    </a:ext>
                  </a:extLst>
                </a:gridCol>
                <a:gridCol w="955236">
                  <a:extLst>
                    <a:ext uri="{9D8B030D-6E8A-4147-A177-3AD203B41FA5}">
                      <a16:colId xmlns:a16="http://schemas.microsoft.com/office/drawing/2014/main" val="840592816"/>
                    </a:ext>
                  </a:extLst>
                </a:gridCol>
              </a:tblGrid>
              <a:tr h="5794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Aplicación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Titillium Web" panose="020B0604020202020204" charset="0"/>
                        </a:rPr>
                        <a:t>Consumo medio CPU</a:t>
                      </a:r>
                      <a:endParaRPr lang="es-ES" sz="14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Consumo medio RAM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FPS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Tiempo Invertido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9768792"/>
                  </a:ext>
                </a:extLst>
              </a:tr>
              <a:tr h="3551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Game </a:t>
                      </a:r>
                      <a:r>
                        <a:rPr lang="es-ES" sz="1400" dirty="0" err="1">
                          <a:effectLst/>
                          <a:latin typeface="Titillium Web" panose="020B0604020202020204" charset="0"/>
                        </a:rPr>
                        <a:t>Maker</a:t>
                      </a: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 ejecutable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3%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59,50Mb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60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2h 50m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7359956"/>
                  </a:ext>
                </a:extLst>
              </a:tr>
              <a:tr h="3551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>
                          <a:effectLst/>
                          <a:latin typeface="Titillium Web" panose="020B0604020202020204" charset="0"/>
                        </a:rPr>
                        <a:t>SFML Ejecutable</a:t>
                      </a:r>
                      <a:endParaRPr lang="es-ES" sz="14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2%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74,30Mb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</a:rPr>
                        <a:t>60</a:t>
                      </a:r>
                      <a:endParaRPr lang="es-ES" sz="14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400" dirty="0">
                          <a:effectLst/>
                          <a:latin typeface="Titillium Web" panose="020B060402020202020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18h 45m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609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4983696"/>
      </p:ext>
    </p:extLst>
  </p:cSld>
  <p:clrMapOvr>
    <a:masterClrMapping/>
  </p:clrMapOvr>
  <p:transition advTm="120964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/>
              <a:t>SFML</a:t>
            </a:r>
          </a:p>
          <a:p>
            <a:pPr marL="285750" indent="-285750"/>
            <a:r>
              <a:rPr lang="en" dirty="0"/>
              <a:t>Desarrollar en un futuro </a:t>
            </a:r>
            <a:r>
              <a:rPr lang="es-ES" dirty="0"/>
              <a:t>otro tipo de aplicaciones.</a:t>
            </a:r>
            <a:br>
              <a:rPr lang="es-ES" dirty="0"/>
            </a:br>
            <a:endParaRPr lang="es-ES" dirty="0"/>
          </a:p>
          <a:p>
            <a:pPr marL="285750" indent="-285750"/>
            <a:r>
              <a:rPr lang="es-ES" dirty="0"/>
              <a:t>Se quiere aprender un lenguaje de </a:t>
            </a:r>
            <a:r>
              <a:rPr lang="es-ES" dirty="0" err="1"/>
              <a:t>programción</a:t>
            </a:r>
            <a:r>
              <a:rPr lang="es-ES" dirty="0"/>
              <a:t> universal como C++.</a:t>
            </a:r>
            <a:br>
              <a:rPr lang="es-ES" dirty="0"/>
            </a:br>
            <a:endParaRPr lang="es-ES" dirty="0"/>
          </a:p>
          <a:p>
            <a:pPr>
              <a:buNone/>
            </a:pPr>
            <a:endParaRPr lang="es-ES" dirty="0"/>
          </a:p>
          <a:p>
            <a:pPr lvl="0"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3898" name="Shape 3898"/>
          <p:cNvSpPr txBox="1">
            <a:spLocks noGrp="1"/>
          </p:cNvSpPr>
          <p:nvPr>
            <p:ph type="title"/>
          </p:nvPr>
        </p:nvSpPr>
        <p:spPr>
          <a:xfrm>
            <a:off x="718300" y="273031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Uso Recomendado</a:t>
            </a:r>
            <a:endParaRPr lang="en" dirty="0"/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/>
              <a:t>Game </a:t>
            </a:r>
            <a:r>
              <a:rPr lang="es-ES" b="1" dirty="0" err="1"/>
              <a:t>Maker</a:t>
            </a:r>
            <a:endParaRPr lang="en" b="1" dirty="0"/>
          </a:p>
          <a:p>
            <a:pPr marL="285750" indent="-285750"/>
            <a:r>
              <a:rPr lang="en" dirty="0"/>
              <a:t>Desarrolladores n</a:t>
            </a:r>
            <a:r>
              <a:rPr lang="es-ES" dirty="0" err="1"/>
              <a:t>ovatos</a:t>
            </a:r>
            <a:r>
              <a:rPr lang="es-ES" dirty="0"/>
              <a:t>.</a:t>
            </a:r>
            <a:br>
              <a:rPr lang="es-ES" dirty="0"/>
            </a:br>
            <a:endParaRPr lang="es-ES" dirty="0"/>
          </a:p>
          <a:p>
            <a:pPr marL="285750" indent="-285750"/>
            <a:r>
              <a:rPr lang="es-ES" dirty="0"/>
              <a:t>Tiempos más cortos.</a:t>
            </a:r>
            <a:br>
              <a:rPr lang="es-ES" dirty="0"/>
            </a:br>
            <a:endParaRPr lang="es-ES" dirty="0"/>
          </a:p>
          <a:p>
            <a:pPr marL="285750" indent="-285750"/>
            <a:r>
              <a:rPr lang="es-ES" dirty="0"/>
              <a:t>Interesados únicamente en la creación de juegos.</a:t>
            </a:r>
            <a:br>
              <a:rPr lang="es-ES" dirty="0"/>
            </a:br>
            <a:endParaRPr lang="es-ES" dirty="0"/>
          </a:p>
          <a:p>
            <a:pPr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</p:spTree>
  </p:cSld>
  <p:clrMapOvr>
    <a:masterClrMapping/>
  </p:clrMapOvr>
  <p:transition advTm="61331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9C38EEA-3269-465F-A672-69381BD961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Resultados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263210-883E-4021-8FBD-2A519777B7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Objetivos cumplidos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64FD32C-FC26-4885-97FC-F874EF0A7FD9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0" y="4719638"/>
            <a:ext cx="547688" cy="3937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2812705"/>
      </p:ext>
    </p:extLst>
  </p:cSld>
  <p:clrMapOvr>
    <a:masterClrMapping/>
  </p:clrMapOvr>
  <p:transition advTm="8062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1E70CCD-6BC0-4C62-A43C-E6021FD6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Análisis de herramientas</a:t>
            </a:r>
          </a:p>
        </p:txBody>
      </p:sp>
      <p:pic>
        <p:nvPicPr>
          <p:cNvPr id="6" name="Imagen 5" descr="Resultado de imagen de Gdevelop">
            <a:extLst>
              <a:ext uri="{FF2B5EF4-FFF2-40B4-BE49-F238E27FC236}">
                <a16:creationId xmlns:a16="http://schemas.microsoft.com/office/drawing/2014/main" id="{1220A8F6-B57B-47A4-AC84-707710B53DF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055" y="3870313"/>
            <a:ext cx="1799590" cy="50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Imagen que contiene servicio de mesa, imágenes prediseñadas, plato, vajilla&#10;&#10;Descripción generada con confianza alta">
            <a:extLst>
              <a:ext uri="{FF2B5EF4-FFF2-40B4-BE49-F238E27FC236}">
                <a16:creationId xmlns:a16="http://schemas.microsoft.com/office/drawing/2014/main" id="{E47F28AB-D218-411C-B098-3946C385F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19" y="2133681"/>
            <a:ext cx="1960626" cy="620287"/>
          </a:xfrm>
          <a:prstGeom prst="rect">
            <a:avLst/>
          </a:prstGeom>
        </p:spPr>
      </p:pic>
      <p:pic>
        <p:nvPicPr>
          <p:cNvPr id="8" name="Imagen 7" descr="Imagen relacionada">
            <a:extLst>
              <a:ext uri="{FF2B5EF4-FFF2-40B4-BE49-F238E27FC236}">
                <a16:creationId xmlns:a16="http://schemas.microsoft.com/office/drawing/2014/main" id="{A41C787A-5903-4BBC-BBEF-5A29E190D26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56" y="1938713"/>
            <a:ext cx="1010221" cy="1010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The game maker logo.png">
            <a:extLst>
              <a:ext uri="{FF2B5EF4-FFF2-40B4-BE49-F238E27FC236}">
                <a16:creationId xmlns:a16="http://schemas.microsoft.com/office/drawing/2014/main" id="{FD6EB085-84D4-49A6-A7D5-2FEB9DD669B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95" y="2042640"/>
            <a:ext cx="980092" cy="980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145639"/>
      </p:ext>
    </p:extLst>
  </p:cSld>
  <p:clrMapOvr>
    <a:masterClrMapping/>
  </p:clrMapOvr>
  <p:transition advTm="2022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815EE-15D4-4709-8AA7-17A108E6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Aprendizaje de herramienta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1718A2-61B6-4537-8220-4B278CE6A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video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199287-45F3-40A4-AFDD-9BB14EABBB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9606990"/>
      </p:ext>
    </p:extLst>
  </p:cSld>
  <p:clrMapOvr>
    <a:masterClrMapping/>
  </p:clrMapOvr>
  <p:transition advTm="23108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6C40E-E9C3-48B5-A372-8E9DEF68F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Viabilidad de grandes proyectos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75A2E1-4B3C-45AC-8FDC-637851F9F5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921BDE-FAF6-4BAD-930F-43187E7F9F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399" y="1737672"/>
            <a:ext cx="2375555" cy="1343931"/>
          </a:xfrm>
          <a:prstGeom prst="rect">
            <a:avLst/>
          </a:prstGeom>
        </p:spPr>
      </p:pic>
      <p:pic>
        <p:nvPicPr>
          <p:cNvPr id="10" name="Imagen 9" descr="Resultado de imagen de hotline miami">
            <a:extLst>
              <a:ext uri="{FF2B5EF4-FFF2-40B4-BE49-F238E27FC236}">
                <a16:creationId xmlns:a16="http://schemas.microsoft.com/office/drawing/2014/main" id="{E471518B-1567-4F24-AA93-32688F3EFB0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3" y="1737672"/>
            <a:ext cx="2709845" cy="152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https://imagenes.es.sftcdn.net/es/scrn/69695000/69695555/five-nights-at-freddys-07-700x393.jpg">
            <a:extLst>
              <a:ext uri="{FF2B5EF4-FFF2-40B4-BE49-F238E27FC236}">
                <a16:creationId xmlns:a16="http://schemas.microsoft.com/office/drawing/2014/main" id="{D71590A7-D62C-4CC7-9453-F42D299CACD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32" y="1836027"/>
            <a:ext cx="2700020" cy="151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http://media.vandal.net/i/940x528/25608/the-escapists-201511411223_6.jpg">
            <a:extLst>
              <a:ext uri="{FF2B5EF4-FFF2-40B4-BE49-F238E27FC236}">
                <a16:creationId xmlns:a16="http://schemas.microsoft.com/office/drawing/2014/main" id="{7D13AEC0-B6D4-4DFB-84E2-9011ED57155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1" y="3222500"/>
            <a:ext cx="2204788" cy="123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Resultado de imagen de UNDERTALE">
            <a:extLst>
              <a:ext uri="{FF2B5EF4-FFF2-40B4-BE49-F238E27FC236}">
                <a16:creationId xmlns:a16="http://schemas.microsoft.com/office/drawing/2014/main" id="{DD5ED92F-5399-4E81-A29A-D74A1F233A3B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40" y="3169348"/>
            <a:ext cx="2985912" cy="168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Resultado de imagen de spelunky">
            <a:extLst>
              <a:ext uri="{FF2B5EF4-FFF2-40B4-BE49-F238E27FC236}">
                <a16:creationId xmlns:a16="http://schemas.microsoft.com/office/drawing/2014/main" id="{E7889D7C-4292-4DFF-8045-EB34D08457D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287" y="2665819"/>
            <a:ext cx="2814645" cy="15843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538970"/>
      </p:ext>
    </p:extLst>
  </p:cSld>
  <p:clrMapOvr>
    <a:masterClrMapping/>
  </p:clrMapOvr>
  <p:transition advTm="71783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Shape 4038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>
                <a:solidFill>
                  <a:srgbClr val="80BFB7"/>
                </a:solidFill>
              </a:rPr>
              <a:t>Gracias!</a:t>
            </a:r>
          </a:p>
        </p:txBody>
      </p:sp>
      <p:sp>
        <p:nvSpPr>
          <p:cNvPr id="4039" name="Shape 4039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Alguna pre</a:t>
            </a:r>
            <a:r>
              <a:rPr lang="es-ES" sz="3600" dirty="0" err="1">
                <a:solidFill>
                  <a:srgbClr val="D3EBD5"/>
                </a:solidFill>
                <a:highlight>
                  <a:srgbClr val="01597F"/>
                </a:highlight>
              </a:rPr>
              <a:t>gunta</a:t>
            </a:r>
            <a:r>
              <a:rPr lang="en" sz="3600" dirty="0">
                <a:solidFill>
                  <a:srgbClr val="D3EBD5"/>
                </a:solidFill>
                <a:highlight>
                  <a:srgbClr val="01597F"/>
                </a:highlight>
              </a:rPr>
              <a:t>?</a:t>
            </a:r>
          </a:p>
        </p:txBody>
      </p:sp>
      <p:sp>
        <p:nvSpPr>
          <p:cNvPr id="4040" name="Shape 4040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09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D3EBD5"/>
                </a:solidFill>
              </a:rPr>
              <a:t>Puedes encontrarme en: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D3EBD5"/>
                </a:solidFill>
              </a:rPr>
              <a:t>@oscarvha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o.</a:t>
            </a:r>
            <a:r>
              <a:rPr lang="es-ES" dirty="0" err="1">
                <a:solidFill>
                  <a:schemeClr val="bg1"/>
                </a:solidFill>
              </a:rPr>
              <a:t>sb</a:t>
            </a:r>
            <a:r>
              <a:rPr lang="en" dirty="0">
                <a:solidFill>
                  <a:schemeClr val="bg1"/>
                </a:solidFill>
              </a:rPr>
              <a:t>@</a:t>
            </a:r>
            <a:r>
              <a:rPr lang="es-ES" dirty="0">
                <a:solidFill>
                  <a:schemeClr val="bg1"/>
                </a:solidFill>
              </a:rPr>
              <a:t>alu.ua.es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>
                <a:solidFill>
                  <a:schemeClr val="bg1"/>
                </a:solidFill>
              </a:rPr>
              <a:t>Oscarsan1986@Gmail.com</a:t>
            </a:r>
          </a:p>
        </p:txBody>
      </p:sp>
      <p:sp>
        <p:nvSpPr>
          <p:cNvPr id="4041" name="Shape 4041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5FAF4F-E36A-4293-BA19-99C9C4731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541" y="490347"/>
            <a:ext cx="2571750" cy="2571750"/>
          </a:xfrm>
          <a:prstGeom prst="rect">
            <a:avLst/>
          </a:prstGeom>
        </p:spPr>
      </p:pic>
      <p:sp>
        <p:nvSpPr>
          <p:cNvPr id="8" name="Shape 4040">
            <a:extLst>
              <a:ext uri="{FF2B5EF4-FFF2-40B4-BE49-F238E27FC236}">
                <a16:creationId xmlns:a16="http://schemas.microsoft.com/office/drawing/2014/main" id="{1A01A738-A57B-4BF6-AFC9-15E7AD55DB61}"/>
              </a:ext>
            </a:extLst>
          </p:cNvPr>
          <p:cNvSpPr txBox="1">
            <a:spLocks/>
          </p:cNvSpPr>
          <p:nvPr/>
        </p:nvSpPr>
        <p:spPr>
          <a:xfrm>
            <a:off x="5007864" y="3195922"/>
            <a:ext cx="4863900" cy="16130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3EBD5"/>
              </a:buClr>
              <a:buSzPct val="1000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spcBef>
                <a:spcPts val="0"/>
              </a:spcBef>
              <a:buFont typeface="Titillium Web Light"/>
              <a:buNone/>
            </a:pPr>
            <a:r>
              <a:rPr lang="es-ES" dirty="0" err="1">
                <a:solidFill>
                  <a:srgbClr val="D3EBD5"/>
                </a:solidFill>
              </a:rPr>
              <a:t>Descargate</a:t>
            </a:r>
            <a:r>
              <a:rPr lang="es-ES" dirty="0">
                <a:solidFill>
                  <a:srgbClr val="D3EBD5"/>
                </a:solidFill>
              </a:rPr>
              <a:t> la memoria</a:t>
            </a:r>
          </a:p>
          <a:p>
            <a:pPr>
              <a:spcBef>
                <a:spcPts val="0"/>
              </a:spcBef>
              <a:buFont typeface="Titillium Web Light"/>
              <a:buNone/>
            </a:pPr>
            <a:r>
              <a:rPr lang="es-ES" dirty="0">
                <a:solidFill>
                  <a:srgbClr val="D3EBD5"/>
                </a:solidFill>
              </a:rPr>
              <a:t>y esta presentación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22265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Shape 3858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s-ES" dirty="0"/>
              <a:t>Criterios de Selección</a:t>
            </a:r>
            <a:endParaRPr lang="en" dirty="0"/>
          </a:p>
        </p:txBody>
      </p:sp>
      <p:sp>
        <p:nvSpPr>
          <p:cNvPr id="3859" name="Shape 3859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2689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¿Qué buscamos?</a:t>
            </a:r>
          </a:p>
        </p:txBody>
      </p:sp>
    </p:spTree>
  </p:cSld>
  <p:clrMapOvr>
    <a:masterClrMapping/>
  </p:clrMapOvr>
  <p:transition advTm="64513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/>
              <a:t>Requisitos e instalación</a:t>
            </a:r>
          </a:p>
          <a:p>
            <a:pPr marL="285750" indent="-285750"/>
            <a:r>
              <a:rPr lang="es-ES" dirty="0"/>
              <a:t>6 puntos</a:t>
            </a:r>
            <a:br>
              <a:rPr lang="es-ES" dirty="0"/>
            </a:br>
            <a:endParaRPr lang="es-ES" dirty="0"/>
          </a:p>
          <a:p>
            <a:pPr>
              <a:buNone/>
            </a:pPr>
            <a:r>
              <a:rPr lang="es-ES" b="1" dirty="0"/>
              <a:t>Documentación, tutoriales y comunidad.</a:t>
            </a:r>
          </a:p>
          <a:p>
            <a:pPr marL="285750" indent="-285750"/>
            <a:r>
              <a:rPr lang="es-ES" dirty="0"/>
              <a:t>14 puntos</a:t>
            </a:r>
          </a:p>
          <a:p>
            <a:pPr marL="285750" indent="-285750"/>
            <a:endParaRPr lang="es-ES" b="1" dirty="0"/>
          </a:p>
          <a:p>
            <a:pPr>
              <a:buNone/>
            </a:pPr>
            <a:r>
              <a:rPr lang="es-ES" b="1" dirty="0"/>
              <a:t>Funcionamiento y dificultad de uso</a:t>
            </a:r>
          </a:p>
          <a:p>
            <a:pPr marL="285750" indent="-285750"/>
            <a:r>
              <a:rPr lang="es-ES" dirty="0"/>
              <a:t>24 puntos</a:t>
            </a:r>
          </a:p>
          <a:p>
            <a:pPr lvl="0"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3898" name="Shape 3898"/>
          <p:cNvSpPr txBox="1">
            <a:spLocks noGrp="1"/>
          </p:cNvSpPr>
          <p:nvPr>
            <p:ph type="title"/>
          </p:nvPr>
        </p:nvSpPr>
        <p:spPr>
          <a:xfrm>
            <a:off x="718300" y="273031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Criterios I: </a:t>
            </a:r>
            <a:endParaRPr lang="en" dirty="0"/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s-ES" b="1" dirty="0"/>
              <a:t>Editor gráfico/visual</a:t>
            </a:r>
          </a:p>
          <a:p>
            <a:pPr marL="285750" indent="-285750"/>
            <a:r>
              <a:rPr lang="es-ES" dirty="0"/>
              <a:t>8 puntos</a:t>
            </a:r>
          </a:p>
          <a:p>
            <a:pPr lvl="0">
              <a:spcBef>
                <a:spcPts val="0"/>
              </a:spcBef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r>
              <a:rPr lang="es-ES" b="1" dirty="0"/>
              <a:t>Escalabilidad</a:t>
            </a:r>
          </a:p>
          <a:p>
            <a:pPr marL="285750" indent="-285750"/>
            <a:r>
              <a:rPr lang="es-ES" dirty="0"/>
              <a:t>12 puntos.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3548751"/>
      </p:ext>
    </p:extLst>
  </p:cSld>
  <p:clrMapOvr>
    <a:masterClrMapping/>
  </p:clrMapOvr>
  <p:transition advTm="3224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b="1" dirty="0"/>
              <a:t>Resultados profesionales</a:t>
            </a:r>
          </a:p>
          <a:p>
            <a:pPr marL="285750" indent="-285750"/>
            <a:r>
              <a:rPr lang="es-ES" dirty="0"/>
              <a:t>12 puntos</a:t>
            </a:r>
            <a:br>
              <a:rPr lang="es-ES" dirty="0"/>
            </a:br>
            <a:endParaRPr lang="es-ES" dirty="0"/>
          </a:p>
          <a:p>
            <a:pPr>
              <a:buNone/>
            </a:pPr>
            <a:r>
              <a:rPr lang="es-ES" b="1" dirty="0"/>
              <a:t>Estado actual</a:t>
            </a:r>
          </a:p>
          <a:p>
            <a:pPr marL="285750" indent="-285750"/>
            <a:r>
              <a:rPr lang="es-ES" dirty="0"/>
              <a:t>4 puntos</a:t>
            </a:r>
          </a:p>
          <a:p>
            <a:pPr marL="285750" indent="-285750"/>
            <a:endParaRPr lang="es-ES" dirty="0"/>
          </a:p>
          <a:p>
            <a:pPr>
              <a:buNone/>
            </a:pPr>
            <a:endParaRPr lang="es-ES" dirty="0"/>
          </a:p>
          <a:p>
            <a:pPr lvl="0">
              <a:buNone/>
            </a:pPr>
            <a:endParaRPr lang="es-ES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3898" name="Shape 3898"/>
          <p:cNvSpPr txBox="1">
            <a:spLocks noGrp="1"/>
          </p:cNvSpPr>
          <p:nvPr>
            <p:ph type="title"/>
          </p:nvPr>
        </p:nvSpPr>
        <p:spPr>
          <a:xfrm>
            <a:off x="718300" y="273031"/>
            <a:ext cx="6761100" cy="85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/>
              <a:t>Criterios II: </a:t>
            </a:r>
            <a:endParaRPr lang="en" dirty="0"/>
          </a:p>
        </p:txBody>
      </p:sp>
      <p:sp>
        <p:nvSpPr>
          <p:cNvPr id="3899" name="Shape 3899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b="1" dirty="0"/>
              <a:t>Sistemas operativos soportados (exportación)</a:t>
            </a:r>
          </a:p>
          <a:p>
            <a:pPr marL="285750" indent="-285750"/>
            <a:r>
              <a:rPr lang="es-ES" dirty="0"/>
              <a:t>8 puntos.</a:t>
            </a:r>
          </a:p>
          <a:p>
            <a:pPr marL="285750" indent="-285750"/>
            <a:endParaRPr lang="es-ES" dirty="0"/>
          </a:p>
          <a:p>
            <a:pPr>
              <a:buNone/>
            </a:pPr>
            <a:r>
              <a:rPr lang="es-ES" b="1" dirty="0"/>
              <a:t>Licencias</a:t>
            </a:r>
          </a:p>
          <a:p>
            <a:pPr marL="285750" indent="-285750"/>
            <a:r>
              <a:rPr lang="es-ES" dirty="0"/>
              <a:t>8 puntos.</a:t>
            </a:r>
            <a:endParaRPr lang="en" dirty="0"/>
          </a:p>
        </p:txBody>
      </p:sp>
      <p:sp>
        <p:nvSpPr>
          <p:cNvPr id="3900" name="Shape 3900"/>
          <p:cNvSpPr txBox="1">
            <a:spLocks noGrp="1"/>
          </p:cNvSpPr>
          <p:nvPr>
            <p:ph type="sldNum" idx="12"/>
          </p:nvPr>
        </p:nvSpPr>
        <p:spPr>
          <a:xfrm>
            <a:off x="91531" y="4720200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8407375"/>
      </p:ext>
    </p:extLst>
  </p:cSld>
  <p:clrMapOvr>
    <a:masterClrMapping/>
  </p:clrMapOvr>
  <p:transition advTm="13419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CEC5FF1-6BA1-4FD5-B3EB-4E8ECB54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Documetación</a:t>
            </a:r>
            <a:r>
              <a:rPr lang="es-ES" dirty="0"/>
              <a:t>, tutoriales y comunidad 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F734E3-AAE3-4828-9E1B-BFF73EC7EF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4F6B829-F18C-4C75-ABD9-7B67F3CBD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31478"/>
              </p:ext>
            </p:extLst>
          </p:nvPr>
        </p:nvGraphicFramePr>
        <p:xfrm>
          <a:off x="718300" y="1710813"/>
          <a:ext cx="7039352" cy="2591250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2625461">
                  <a:extLst>
                    <a:ext uri="{9D8B030D-6E8A-4147-A177-3AD203B41FA5}">
                      <a16:colId xmlns:a16="http://schemas.microsoft.com/office/drawing/2014/main" val="1044394446"/>
                    </a:ext>
                  </a:extLst>
                </a:gridCol>
                <a:gridCol w="1815779">
                  <a:extLst>
                    <a:ext uri="{9D8B030D-6E8A-4147-A177-3AD203B41FA5}">
                      <a16:colId xmlns:a16="http://schemas.microsoft.com/office/drawing/2014/main" val="2434001152"/>
                    </a:ext>
                  </a:extLst>
                </a:gridCol>
                <a:gridCol w="2598112">
                  <a:extLst>
                    <a:ext uri="{9D8B030D-6E8A-4147-A177-3AD203B41FA5}">
                      <a16:colId xmlns:a16="http://schemas.microsoft.com/office/drawing/2014/main" val="502810849"/>
                    </a:ext>
                  </a:extLst>
                </a:gridCol>
              </a:tblGrid>
              <a:tr h="43884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800">
                          <a:effectLst/>
                          <a:latin typeface="Titillium Web" panose="020B0604020202020204" charset="0"/>
                        </a:rPr>
                        <a:t>CRITERIO</a:t>
                      </a:r>
                      <a:endParaRPr lang="es-ES" sz="18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800">
                          <a:effectLst/>
                          <a:latin typeface="Titillium Web" panose="020B0604020202020204" charset="0"/>
                        </a:rPr>
                        <a:t>IMPORTANCIA</a:t>
                      </a:r>
                      <a:endParaRPr lang="es-ES" sz="18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800" dirty="0">
                          <a:effectLst/>
                          <a:latin typeface="Titillium Web" panose="020B0604020202020204" charset="0"/>
                        </a:rPr>
                        <a:t>PUNTUACIÓN MAX-MIN</a:t>
                      </a:r>
                      <a:endParaRPr lang="es-ES" sz="18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2370136"/>
                  </a:ext>
                </a:extLst>
              </a:tr>
              <a:tr h="731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000">
                          <a:effectLst/>
                          <a:latin typeface="Titillium Web" panose="020B0604020202020204" charset="0"/>
                        </a:rPr>
                        <a:t>Documentación, foros y tutoriales oficiales</a:t>
                      </a:r>
                      <a:endParaRPr lang="es-ES" sz="2000" b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000">
                          <a:effectLst/>
                          <a:latin typeface="Titillium Web" panose="020B0604020202020204" charset="0"/>
                        </a:rPr>
                        <a:t>Normal</a:t>
                      </a:r>
                      <a:endParaRPr lang="es-ES" sz="20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000">
                          <a:effectLst/>
                          <a:latin typeface="Titillium Web" panose="020B0604020202020204" charset="0"/>
                        </a:rPr>
                        <a:t>0-4</a:t>
                      </a:r>
                      <a:endParaRPr lang="es-ES" sz="20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3639202"/>
                  </a:ext>
                </a:extLst>
              </a:tr>
              <a:tr h="4876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000">
                          <a:effectLst/>
                          <a:latin typeface="Titillium Web" panose="020B0604020202020204" charset="0"/>
                        </a:rPr>
                        <a:t>Análisis de los tutoriales oficiales</a:t>
                      </a:r>
                      <a:endParaRPr lang="es-ES" sz="2000" b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000">
                          <a:effectLst/>
                          <a:latin typeface="Titillium Web" panose="020B0604020202020204" charset="0"/>
                        </a:rPr>
                        <a:t>Clave</a:t>
                      </a:r>
                      <a:endParaRPr lang="es-ES" sz="20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000">
                          <a:effectLst/>
                          <a:latin typeface="Titillium Web" panose="020B0604020202020204" charset="0"/>
                        </a:rPr>
                        <a:t>0-8</a:t>
                      </a:r>
                      <a:endParaRPr lang="es-ES" sz="20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9810853"/>
                  </a:ext>
                </a:extLst>
              </a:tr>
              <a:tr h="731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000" dirty="0">
                          <a:effectLst/>
                          <a:latin typeface="Titillium Web" panose="020B0604020202020204" charset="0"/>
                        </a:rPr>
                        <a:t>Comunidades y foros de desarrolladores.</a:t>
                      </a:r>
                      <a:endParaRPr lang="es-ES" sz="2000" b="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000" dirty="0">
                          <a:effectLst/>
                          <a:latin typeface="Titillium Web" panose="020B0604020202020204" charset="0"/>
                        </a:rPr>
                        <a:t>Normal</a:t>
                      </a:r>
                      <a:endParaRPr lang="es-ES" sz="20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2000" dirty="0">
                          <a:effectLst/>
                          <a:latin typeface="Titillium Web" panose="020B0604020202020204" charset="0"/>
                        </a:rPr>
                        <a:t>0-2</a:t>
                      </a:r>
                      <a:endParaRPr lang="es-ES" sz="20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021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708771"/>
      </p:ext>
    </p:extLst>
  </p:cSld>
  <p:clrMapOvr>
    <a:masterClrMapping/>
  </p:clrMapOvr>
  <p:transition advTm="16576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CB20A-25B2-4113-8DB2-DE35F80F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 y dificultad de uso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24B4A7-48AB-443A-A55E-22BDF5E15D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CBC5032-7C21-4A27-AD24-9B49065E7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301747"/>
              </p:ext>
            </p:extLst>
          </p:nvPr>
        </p:nvGraphicFramePr>
        <p:xfrm>
          <a:off x="621256" y="1703821"/>
          <a:ext cx="6955188" cy="2722996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2591614">
                  <a:extLst>
                    <a:ext uri="{9D8B030D-6E8A-4147-A177-3AD203B41FA5}">
                      <a16:colId xmlns:a16="http://schemas.microsoft.com/office/drawing/2014/main" val="40564062"/>
                    </a:ext>
                  </a:extLst>
                </a:gridCol>
                <a:gridCol w="1795707">
                  <a:extLst>
                    <a:ext uri="{9D8B030D-6E8A-4147-A177-3AD203B41FA5}">
                      <a16:colId xmlns:a16="http://schemas.microsoft.com/office/drawing/2014/main" val="1550642500"/>
                    </a:ext>
                  </a:extLst>
                </a:gridCol>
                <a:gridCol w="2567867">
                  <a:extLst>
                    <a:ext uri="{9D8B030D-6E8A-4147-A177-3AD203B41FA5}">
                      <a16:colId xmlns:a16="http://schemas.microsoft.com/office/drawing/2014/main" val="1247573106"/>
                    </a:ext>
                  </a:extLst>
                </a:gridCol>
              </a:tblGrid>
              <a:tr h="4936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  <a:latin typeface="Titillium Web" panose="020B0604020202020204" charset="0"/>
                        </a:rPr>
                        <a:t>CRITERIO</a:t>
                      </a:r>
                      <a:endParaRPr lang="es-ES" sz="16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  <a:latin typeface="Titillium Web" panose="020B0604020202020204" charset="0"/>
                        </a:rPr>
                        <a:t>IMPORTANCIA</a:t>
                      </a:r>
                      <a:endParaRPr lang="es-ES" sz="16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  <a:latin typeface="Titillium Web" panose="020B0604020202020204" charset="0"/>
                        </a:rPr>
                        <a:t>PUNTUACIÓN MAX-MIN</a:t>
                      </a:r>
                      <a:endParaRPr lang="es-ES" sz="16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111344"/>
                  </a:ext>
                </a:extLst>
              </a:tr>
              <a:tr h="7036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 b="0">
                          <a:effectLst/>
                          <a:latin typeface="Titillium Web" panose="020B0604020202020204" charset="0"/>
                        </a:rPr>
                        <a:t>Funcionamiento General</a:t>
                      </a:r>
                      <a:endParaRPr lang="es-ES" sz="1600" b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  <a:latin typeface="Titillium Web" panose="020B0604020202020204" charset="0"/>
                        </a:rPr>
                        <a:t>NORMAL</a:t>
                      </a:r>
                      <a:endParaRPr lang="es-ES" sz="16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  <a:latin typeface="Titillium Web" panose="020B0604020202020204" charset="0"/>
                        </a:rPr>
                        <a:t>0-4</a:t>
                      </a:r>
                      <a:endParaRPr lang="es-ES" sz="16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005949"/>
                  </a:ext>
                </a:extLst>
              </a:tr>
              <a:tr h="62797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 b="0" dirty="0">
                          <a:effectLst/>
                          <a:latin typeface="Titillium Web" panose="020B0604020202020204" charset="0"/>
                        </a:rPr>
                        <a:t>Primeros Pasos: Creación de un pequeño proyecto.</a:t>
                      </a:r>
                      <a:endParaRPr lang="es-ES" sz="1600" b="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  <a:latin typeface="Titillium Web" panose="020B0604020202020204" charset="0"/>
                        </a:rPr>
                        <a:t>NORMAL</a:t>
                      </a:r>
                      <a:endParaRPr lang="es-ES" sz="16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  <a:latin typeface="Titillium Web" panose="020B0604020202020204" charset="0"/>
                        </a:rPr>
                        <a:t>0-4</a:t>
                      </a:r>
                      <a:endParaRPr lang="es-ES" sz="16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0818934"/>
                  </a:ext>
                </a:extLst>
              </a:tr>
              <a:tr h="3459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 b="0">
                          <a:effectLst/>
                          <a:latin typeface="Titillium Web" panose="020B0604020202020204" charset="0"/>
                        </a:rPr>
                        <a:t>Funciones básicas</a:t>
                      </a:r>
                      <a:endParaRPr lang="es-ES" sz="1600" b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  <a:latin typeface="Titillium Web" panose="020B0604020202020204" charset="0"/>
                        </a:rPr>
                        <a:t>ESPECIAL</a:t>
                      </a:r>
                      <a:endParaRPr lang="es-ES" sz="16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  <a:latin typeface="Titillium Web" panose="020B0604020202020204" charset="0"/>
                        </a:rPr>
                        <a:t>0-12</a:t>
                      </a:r>
                      <a:endParaRPr lang="es-ES" sz="16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660771"/>
                  </a:ext>
                </a:extLst>
              </a:tr>
              <a:tr h="49466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 b="0" dirty="0">
                          <a:effectLst/>
                          <a:latin typeface="Titillium Web" panose="020B0604020202020204" charset="0"/>
                        </a:rPr>
                        <a:t>Lógica de programación necesaria</a:t>
                      </a:r>
                      <a:endParaRPr lang="es-ES" sz="1600" b="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>
                          <a:effectLst/>
                          <a:latin typeface="Titillium Web" panose="020B0604020202020204" charset="0"/>
                        </a:rPr>
                        <a:t>NORMAL</a:t>
                      </a:r>
                      <a:endParaRPr lang="es-ES" sz="160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s-ES" sz="1600" dirty="0">
                          <a:effectLst/>
                          <a:latin typeface="Titillium Web" panose="020B0604020202020204" charset="0"/>
                        </a:rPr>
                        <a:t>0-4 </a:t>
                      </a:r>
                      <a:endParaRPr lang="es-ES" sz="1600" dirty="0">
                        <a:effectLst/>
                        <a:latin typeface="Titillium Web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767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32783"/>
      </p:ext>
    </p:extLst>
  </p:cSld>
  <p:clrMapOvr>
    <a:masterClrMapping/>
  </p:clrMapOvr>
  <p:transition advTm="166666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58EAD-53A8-4F71-B5C8-78BF7F2FE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Encuesta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DFFC49-041C-48BA-8203-AF5DAC843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Valora el criterio Editor gráfico/visual</a:t>
            </a:r>
          </a:p>
          <a:p>
            <a:endParaRPr lang="es-ES" dirty="0"/>
          </a:p>
          <a:p>
            <a:r>
              <a:rPr lang="es-ES" dirty="0"/>
              <a:t>Valora subcriterio instalación. 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A26556-DD3F-4888-AD3E-3761B339F1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6D503E-F1DC-4F87-AF2A-B680A7DD0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91" y="2849965"/>
            <a:ext cx="4992317" cy="18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00367"/>
      </p:ext>
    </p:extLst>
  </p:cSld>
  <p:clrMapOvr>
    <a:masterClrMapping/>
  </p:clrMapOvr>
  <p:transition advTm="110867">
    <p:fade/>
  </p:transition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1551</Words>
  <Application>Microsoft Office PowerPoint</Application>
  <PresentationFormat>Presentación en pantalla (16:9)</PresentationFormat>
  <Paragraphs>256</Paragraphs>
  <Slides>36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3" baseType="lpstr">
      <vt:lpstr>Dosis Light</vt:lpstr>
      <vt:lpstr>Titillium Web</vt:lpstr>
      <vt:lpstr>Arial</vt:lpstr>
      <vt:lpstr>Times New Roman</vt:lpstr>
      <vt:lpstr>Titillium Web Light</vt:lpstr>
      <vt:lpstr>Calibri</vt:lpstr>
      <vt:lpstr>Mowbray template</vt:lpstr>
      <vt:lpstr>Análisis de herramientas de creación de videojuegos</vt:lpstr>
      <vt:lpstr>Por que este trabajo?</vt:lpstr>
      <vt:lpstr>Objetivos del proyecto/Preguntas</vt:lpstr>
      <vt:lpstr>1. Criterios de Selección</vt:lpstr>
      <vt:lpstr>Criterios I: </vt:lpstr>
      <vt:lpstr>Criterios II: </vt:lpstr>
      <vt:lpstr>Documetación, tutoriales y comunidad </vt:lpstr>
      <vt:lpstr>Funcionamiento y dificultad de uso</vt:lpstr>
      <vt:lpstr>Encuesta</vt:lpstr>
      <vt:lpstr>2. Primera Selección</vt:lpstr>
      <vt:lpstr>Presentación de PowerPoint</vt:lpstr>
      <vt:lpstr>Presentación de PowerPoint</vt:lpstr>
      <vt:lpstr>3. Análisis de Frameworks</vt:lpstr>
      <vt:lpstr>Click Team Fusion</vt:lpstr>
      <vt:lpstr>CTF: Aspectos Positivos</vt:lpstr>
      <vt:lpstr>CTF: Aspectos Negativo</vt:lpstr>
      <vt:lpstr>Gdevelop</vt:lpstr>
      <vt:lpstr>Gdevelop: Aspectos Positivos</vt:lpstr>
      <vt:lpstr>Gdevelop: Aspectos Negativo</vt:lpstr>
      <vt:lpstr>Construct 2</vt:lpstr>
      <vt:lpstr>Construct 2: Aspectos Positivos</vt:lpstr>
      <vt:lpstr>Construct 2: Aspectos Negativo</vt:lpstr>
      <vt:lpstr>Game Maker</vt:lpstr>
      <vt:lpstr>Game Maker: Aspectos Positivos</vt:lpstr>
      <vt:lpstr>Game Maker: Aspectos Negativo</vt:lpstr>
      <vt:lpstr>Resultados del análisis</vt:lpstr>
      <vt:lpstr>3. Programación clásica vs Framwork de creación</vt:lpstr>
      <vt:lpstr>SFML vs Game Maker</vt:lpstr>
      <vt:lpstr>Resultado</vt:lpstr>
      <vt:lpstr>Resultado</vt:lpstr>
      <vt:lpstr>Uso Recomendado</vt:lpstr>
      <vt:lpstr>Resultados</vt:lpstr>
      <vt:lpstr>Análisis de herramientas</vt:lpstr>
      <vt:lpstr>Aprendizaje de herramienta</vt:lpstr>
      <vt:lpstr>Viabilidad de grandes proyectos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oscar sanchez</dc:creator>
  <cp:lastModifiedBy>oscar sanchez</cp:lastModifiedBy>
  <cp:revision>35</cp:revision>
  <dcterms:modified xsi:type="dcterms:W3CDTF">2017-09-12T11:06:05Z</dcterms:modified>
</cp:coreProperties>
</file>